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handoutMasterIdLst>
    <p:handoutMasterId r:id="rId3"/>
  </p:handoutMasterIdLst>
  <p:sldIdLst>
    <p:sldId id="256" r:id="rId2"/>
  </p:sldIdLst>
  <p:sldSz cx="43891200" cy="32918400"/>
  <p:notesSz cx="7010400" cy="9296400"/>
  <p:defaultTextStyle>
    <a:defPPr>
      <a:defRPr lang="en-US"/>
    </a:defPPr>
    <a:lvl1pPr marL="0" algn="l" defTabSz="4388050" rtl="0" eaLnBrk="1" latinLnBrk="0" hangingPunct="1">
      <a:defRPr sz="8600" kern="1200">
        <a:solidFill>
          <a:schemeClr val="tx1"/>
        </a:solidFill>
        <a:latin typeface="+mn-lt"/>
        <a:ea typeface="+mn-ea"/>
        <a:cs typeface="+mn-cs"/>
      </a:defRPr>
    </a:lvl1pPr>
    <a:lvl2pPr marL="2194022" algn="l" defTabSz="4388050" rtl="0" eaLnBrk="1" latinLnBrk="0" hangingPunct="1">
      <a:defRPr sz="8600" kern="1200">
        <a:solidFill>
          <a:schemeClr val="tx1"/>
        </a:solidFill>
        <a:latin typeface="+mn-lt"/>
        <a:ea typeface="+mn-ea"/>
        <a:cs typeface="+mn-cs"/>
      </a:defRPr>
    </a:lvl2pPr>
    <a:lvl3pPr marL="4388050" algn="l" defTabSz="4388050" rtl="0" eaLnBrk="1" latinLnBrk="0" hangingPunct="1">
      <a:defRPr sz="8600" kern="1200">
        <a:solidFill>
          <a:schemeClr val="tx1"/>
        </a:solidFill>
        <a:latin typeface="+mn-lt"/>
        <a:ea typeface="+mn-ea"/>
        <a:cs typeface="+mn-cs"/>
      </a:defRPr>
    </a:lvl3pPr>
    <a:lvl4pPr marL="6582072" algn="l" defTabSz="4388050" rtl="0" eaLnBrk="1" latinLnBrk="0" hangingPunct="1">
      <a:defRPr sz="8600" kern="1200">
        <a:solidFill>
          <a:schemeClr val="tx1"/>
        </a:solidFill>
        <a:latin typeface="+mn-lt"/>
        <a:ea typeface="+mn-ea"/>
        <a:cs typeface="+mn-cs"/>
      </a:defRPr>
    </a:lvl4pPr>
    <a:lvl5pPr marL="8776099" algn="l" defTabSz="4388050" rtl="0" eaLnBrk="1" latinLnBrk="0" hangingPunct="1">
      <a:defRPr sz="8600" kern="1200">
        <a:solidFill>
          <a:schemeClr val="tx1"/>
        </a:solidFill>
        <a:latin typeface="+mn-lt"/>
        <a:ea typeface="+mn-ea"/>
        <a:cs typeface="+mn-cs"/>
      </a:defRPr>
    </a:lvl5pPr>
    <a:lvl6pPr marL="10970122" algn="l" defTabSz="4388050" rtl="0" eaLnBrk="1" latinLnBrk="0" hangingPunct="1">
      <a:defRPr sz="8600" kern="1200">
        <a:solidFill>
          <a:schemeClr val="tx1"/>
        </a:solidFill>
        <a:latin typeface="+mn-lt"/>
        <a:ea typeface="+mn-ea"/>
        <a:cs typeface="+mn-cs"/>
      </a:defRPr>
    </a:lvl6pPr>
    <a:lvl7pPr marL="13164149" algn="l" defTabSz="4388050" rtl="0" eaLnBrk="1" latinLnBrk="0" hangingPunct="1">
      <a:defRPr sz="8600" kern="1200">
        <a:solidFill>
          <a:schemeClr val="tx1"/>
        </a:solidFill>
        <a:latin typeface="+mn-lt"/>
        <a:ea typeface="+mn-ea"/>
        <a:cs typeface="+mn-cs"/>
      </a:defRPr>
    </a:lvl7pPr>
    <a:lvl8pPr marL="15358171" algn="l" defTabSz="4388050" rtl="0" eaLnBrk="1" latinLnBrk="0" hangingPunct="1">
      <a:defRPr sz="8600" kern="1200">
        <a:solidFill>
          <a:schemeClr val="tx1"/>
        </a:solidFill>
        <a:latin typeface="+mn-lt"/>
        <a:ea typeface="+mn-ea"/>
        <a:cs typeface="+mn-cs"/>
      </a:defRPr>
    </a:lvl8pPr>
    <a:lvl9pPr marL="17552198" algn="l" defTabSz="438805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F7D5"/>
    <a:srgbClr val="EBC3C9"/>
    <a:srgbClr val="A8DBA2"/>
    <a:srgbClr val="F5F1B5"/>
    <a:srgbClr val="F7F7A8"/>
    <a:srgbClr val="B8DEC0"/>
    <a:srgbClr val="A9C9FC"/>
    <a:srgbClr val="155BD4"/>
    <a:srgbClr val="B6D3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E66E02-3F77-9556-A4B2-01308B0AC2E2}" v="830" dt="2023-04-16T20:58:01.215"/>
    <p1510:client id="{058EF836-F69A-9317-E6BB-56CA82F61E3D}" v="738" dt="2023-04-17T20:36:08.438"/>
    <p1510:client id="{178159BB-004F-070B-2E6D-F923BBE5CFC8}" v="23" dt="2023-04-17T20:40:25.154"/>
    <p1510:client id="{3B1673CF-7AB4-4749-8535-723AFF62D71C}" v="1" dt="2023-04-16T17:31:48.335"/>
    <p1510:client id="{837672BB-58BC-EBDC-3E7E-66C62C835CE4}" v="539" dt="2023-04-17T21:08:53.198"/>
    <p1510:client id="{8786D6A9-14D6-07F0-6891-08FA8EAF1DE8}" v="40" dt="2023-04-16T22:15:36.714"/>
    <p1510:client id="{E4DF0E1C-E77D-14A6-B7F2-63D5BEA31C86}" v="2767" dt="2023-04-17T19:48:38.2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0368"/>
        <p:guide pos="13824"/>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BD75ED-A125-CCBD-B2FF-1EA57C9047F7}"/>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25DA8A2-00FE-B195-058B-62D8AF6E77FF}"/>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3D3CD3FD-974F-49F0-9B51-40B6793CA8CB}" type="datetimeFigureOut">
              <a:rPr lang="en-US" smtClean="0"/>
              <a:t>4/17/2023</a:t>
            </a:fld>
            <a:endParaRPr lang="en-US"/>
          </a:p>
        </p:txBody>
      </p:sp>
      <p:sp>
        <p:nvSpPr>
          <p:cNvPr id="4" name="Footer Placeholder 3">
            <a:extLst>
              <a:ext uri="{FF2B5EF4-FFF2-40B4-BE49-F238E27FC236}">
                <a16:creationId xmlns:a16="http://schemas.microsoft.com/office/drawing/2014/main" id="{A83320E5-664F-D616-F242-2C4EA89C6B6A}"/>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7E2F7C0-48FB-9FBD-D0F9-B145EED719A3}"/>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C9C20FDE-C91B-40FC-A41E-8B2FCC121A6B}" type="slidenum">
              <a:rPr lang="en-US" smtClean="0"/>
              <a:t>‹#›</a:t>
            </a:fld>
            <a:endParaRPr lang="en-US"/>
          </a:p>
        </p:txBody>
      </p:sp>
    </p:spTree>
    <p:extLst>
      <p:ext uri="{BB962C8B-B14F-4D97-AF65-F5344CB8AC3E}">
        <p14:creationId xmlns:p14="http://schemas.microsoft.com/office/powerpoint/2010/main" val="112220336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43891" y="2651750"/>
            <a:ext cx="43935091" cy="275676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806" tIns="219403" rIns="438806" bIns="219403"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20947049" y="2651758"/>
            <a:ext cx="22944149" cy="1901519"/>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806" tIns="219403" rIns="438806" bIns="219403" anchor="t" compatLnSpc="1"/>
          <a:lstStyle/>
          <a:p>
            <a:pPr marL="0" algn="l" rtl="0" eaLnBrk="1" latinLnBrk="0" hangingPunct="1"/>
            <a:endParaRPr kumimoji="0" lang="en-US">
              <a:solidFill>
                <a:schemeClr val="tx1"/>
              </a:solidFill>
              <a:latin typeface="+mn-lt"/>
              <a:ea typeface="+mn-ea"/>
              <a:cs typeface="+mn-cs"/>
            </a:endParaRPr>
          </a:p>
        </p:txBody>
      </p:sp>
      <p:grpSp>
        <p:nvGrpSpPr>
          <p:cNvPr id="2" name="Group 1"/>
          <p:cNvGrpSpPr/>
          <p:nvPr/>
        </p:nvGrpSpPr>
        <p:grpSpPr>
          <a:xfrm>
            <a:off x="-175431" y="3086750"/>
            <a:ext cx="44228842" cy="81421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
        <p:nvSpPr>
          <p:cNvPr id="14" name="Rectangle 13"/>
          <p:cNvSpPr/>
          <p:nvPr userDrawn="1"/>
        </p:nvSpPr>
        <p:spPr>
          <a:xfrm>
            <a:off x="0" y="0"/>
            <a:ext cx="43891200"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cxnSp>
        <p:nvCxnSpPr>
          <p:cNvPr id="15" name="Straight Connector 14"/>
          <p:cNvCxnSpPr/>
          <p:nvPr userDrawn="1"/>
        </p:nvCxnSpPr>
        <p:spPr>
          <a:xfrm>
            <a:off x="0" y="3291840"/>
            <a:ext cx="43891200" cy="0"/>
          </a:xfrm>
          <a:prstGeom prst="line">
            <a:avLst/>
          </a:prstGeom>
          <a:ln w="88900" cmpd="sng">
            <a:gradFill flip="none" rotWithShape="1">
              <a:gsLst>
                <a:gs pos="100000">
                  <a:schemeClr val="accent1">
                    <a:shade val="30000"/>
                    <a:satMod val="115000"/>
                  </a:schemeClr>
                </a:gs>
                <a:gs pos="0">
                  <a:schemeClr val="accent1">
                    <a:shade val="67500"/>
                    <a:satMod val="115000"/>
                  </a:schemeClr>
                </a:gs>
                <a:gs pos="0">
                  <a:schemeClr val="accent1">
                    <a:shade val="100000"/>
                    <a:satMod val="11500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17" name="Rounded Rectangle 16"/>
          <p:cNvSpPr/>
          <p:nvPr userDrawn="1"/>
        </p:nvSpPr>
        <p:spPr>
          <a:xfrm>
            <a:off x="1463040" y="4389120"/>
            <a:ext cx="12801600" cy="27691080"/>
          </a:xfrm>
          <a:prstGeom prst="roundRect">
            <a:avLst/>
          </a:prstGeom>
          <a:solidFill>
            <a:schemeClr val="bg1">
              <a:alpha val="50000"/>
            </a:schemeClr>
          </a:solidFill>
          <a:ln w="1460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sp>
        <p:nvSpPr>
          <p:cNvPr id="21" name="Rounded Rectangle 20"/>
          <p:cNvSpPr/>
          <p:nvPr userDrawn="1"/>
        </p:nvSpPr>
        <p:spPr>
          <a:xfrm>
            <a:off x="15361920" y="4389120"/>
            <a:ext cx="12801600" cy="27691080"/>
          </a:xfrm>
          <a:prstGeom prst="roundRect">
            <a:avLst/>
          </a:prstGeom>
          <a:solidFill>
            <a:schemeClr val="bg1">
              <a:alpha val="50000"/>
            </a:schemeClr>
          </a:solidFill>
          <a:ln w="1460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sp>
        <p:nvSpPr>
          <p:cNvPr id="22" name="Rounded Rectangle 21"/>
          <p:cNvSpPr/>
          <p:nvPr userDrawn="1"/>
        </p:nvSpPr>
        <p:spPr>
          <a:xfrm>
            <a:off x="29263250" y="4389120"/>
            <a:ext cx="12801600" cy="27691080"/>
          </a:xfrm>
          <a:prstGeom prst="roundRect">
            <a:avLst/>
          </a:prstGeom>
          <a:solidFill>
            <a:schemeClr val="bg1">
              <a:alpha val="50000"/>
            </a:schemeClr>
          </a:solidFill>
          <a:ln w="1460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pic>
        <p:nvPicPr>
          <p:cNvPr id="4" name="Picture 3" descr="Text&#10;&#10;Description automatically generated with low confidence">
            <a:extLst>
              <a:ext uri="{FF2B5EF4-FFF2-40B4-BE49-F238E27FC236}">
                <a16:creationId xmlns:a16="http://schemas.microsoft.com/office/drawing/2014/main" id="{A657C0C5-DC8A-4AFF-969F-C7A2970FB63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096" t="14625" r="4039" b="12727"/>
          <a:stretch/>
        </p:blipFill>
        <p:spPr>
          <a:xfrm>
            <a:off x="36183445" y="10498"/>
            <a:ext cx="7479155" cy="1712586"/>
          </a:xfrm>
          <a:prstGeom prst="rect">
            <a:avLst/>
          </a:prstGeom>
        </p:spPr>
      </p:pic>
      <p:pic>
        <p:nvPicPr>
          <p:cNvPr id="6" name="Picture 5" descr="Logo&#10;&#10;Description automatically generated">
            <a:extLst>
              <a:ext uri="{FF2B5EF4-FFF2-40B4-BE49-F238E27FC236}">
                <a16:creationId xmlns:a16="http://schemas.microsoft.com/office/drawing/2014/main" id="{537C94D4-0FB8-4EBF-8BB8-E4053E94145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2387" y="183529"/>
            <a:ext cx="2678595" cy="2398992"/>
          </a:xfrm>
          <a:prstGeom prst="rect">
            <a:avLst/>
          </a:prstGeom>
        </p:spPr>
      </p:pic>
      <p:sp>
        <p:nvSpPr>
          <p:cNvPr id="19" name="Title Placeholder 8">
            <a:extLst>
              <a:ext uri="{FF2B5EF4-FFF2-40B4-BE49-F238E27FC236}">
                <a16:creationId xmlns:a16="http://schemas.microsoft.com/office/drawing/2014/main" id="{4950C5CA-A16C-45D2-8387-EABACAAE2DD3}"/>
              </a:ext>
            </a:extLst>
          </p:cNvPr>
          <p:cNvSpPr txBox="1">
            <a:spLocks/>
          </p:cNvSpPr>
          <p:nvPr userDrawn="1"/>
        </p:nvSpPr>
        <p:spPr>
          <a:xfrm>
            <a:off x="3108247" y="349442"/>
            <a:ext cx="4771729" cy="1405914"/>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Californian FB" panose="0207040306080B030204" pitchFamily="18" charset="0"/>
                <a:ea typeface="+mj-ea"/>
                <a:cs typeface="+mj-cs"/>
              </a:defRPr>
            </a:lvl1pPr>
          </a:lstStyle>
          <a:p>
            <a:r>
              <a:rPr lang="en-US" sz="4000" b="1">
                <a:solidFill>
                  <a:srgbClr val="0066CC"/>
                </a:solidFill>
                <a:latin typeface="Helvetica" panose="020B0604020202020204" pitchFamily="34" charset="0"/>
                <a:cs typeface="Helvetica" panose="020B0604020202020204" pitchFamily="34" charset="0"/>
              </a:rPr>
              <a:t>Faculty of Physics and Astronomy</a:t>
            </a:r>
          </a:p>
        </p:txBody>
      </p:sp>
    </p:spTree>
  </p:cSld>
  <p:clrMap bg1="lt1" tx1="dk1" bg2="lt2" tx2="dk2" accent1="accent1" accent2="accent2" accent3="accent3" accent4="accent4" accent5="accent5" accent6="accent6" hlink="hlink" folHlink="folHlink"/>
  <p:sldLayoutIdLst>
    <p:sldLayoutId id="2147483722" r:id="rId1"/>
  </p:sldLayoutIdLst>
  <p:txStyles>
    <p:titleStyle>
      <a:lvl1pPr algn="ctr" rtl="0" eaLnBrk="1" latinLnBrk="0" hangingPunct="1">
        <a:spcBef>
          <a:spcPct val="0"/>
        </a:spcBef>
        <a:buNone/>
        <a:defRPr kumimoji="0" sz="19200" b="0" kern="1200" baseline="0">
          <a:ln>
            <a:noFill/>
          </a:ln>
          <a:solidFill>
            <a:srgbClr val="0070C0"/>
          </a:solidFill>
          <a:effectLst/>
          <a:latin typeface="+mj-lt"/>
          <a:ea typeface="+mj-ea"/>
          <a:cs typeface="+mj-cs"/>
        </a:defRPr>
      </a:lvl1pPr>
    </p:titleStyle>
    <p:bodyStyle>
      <a:lvl1pPr marL="2468280" indent="-2468280" algn="l" rtl="0" eaLnBrk="1" latinLnBrk="0" hangingPunct="1">
        <a:spcBef>
          <a:spcPct val="20000"/>
        </a:spcBef>
        <a:buClr>
          <a:schemeClr val="tx1"/>
        </a:buClr>
        <a:buSzPct val="95000"/>
        <a:buFont typeface="+mj-lt"/>
        <a:buNone/>
        <a:defRPr kumimoji="0" sz="5300" kern="1200">
          <a:solidFill>
            <a:schemeClr val="tx1"/>
          </a:solidFill>
          <a:latin typeface="Californian FB" pitchFamily="18" charset="0"/>
          <a:ea typeface="+mn-ea"/>
          <a:cs typeface="+mn-cs"/>
        </a:defRPr>
      </a:lvl1pPr>
      <a:lvl2pPr marL="4080883" indent="-2194022" algn="l" rtl="0" eaLnBrk="1" latinLnBrk="0" hangingPunct="1">
        <a:spcBef>
          <a:spcPct val="20000"/>
        </a:spcBef>
        <a:buClr>
          <a:schemeClr val="tx1"/>
        </a:buClr>
        <a:buSzPct val="85000"/>
        <a:buFont typeface="+mj-lt"/>
        <a:buAutoNum type="alphaUcPeriod"/>
        <a:defRPr kumimoji="0" sz="5300" kern="1200">
          <a:solidFill>
            <a:schemeClr val="tx1"/>
          </a:solidFill>
          <a:latin typeface="Californian FB" pitchFamily="18" charset="0"/>
          <a:ea typeface="+mn-ea"/>
          <a:cs typeface="+mn-cs"/>
        </a:defRPr>
      </a:lvl2pPr>
      <a:lvl3pPr marL="5397298" indent="-2194022" algn="l" rtl="0" eaLnBrk="1" latinLnBrk="0" hangingPunct="1">
        <a:spcBef>
          <a:spcPct val="20000"/>
        </a:spcBef>
        <a:buClr>
          <a:schemeClr val="tx1"/>
        </a:buClr>
        <a:buSzPct val="70000"/>
        <a:buFont typeface="+mj-lt"/>
        <a:buAutoNum type="arabicPeriod"/>
        <a:defRPr kumimoji="0" sz="5300" kern="1200">
          <a:solidFill>
            <a:schemeClr val="tx1"/>
          </a:solidFill>
          <a:latin typeface="Californian FB" pitchFamily="18" charset="0"/>
          <a:ea typeface="+mn-ea"/>
          <a:cs typeface="+mn-cs"/>
        </a:defRPr>
      </a:lvl3pPr>
      <a:lvl4pPr marL="6889238" indent="-2194022" algn="l" rtl="0" eaLnBrk="1" latinLnBrk="0" hangingPunct="1">
        <a:spcBef>
          <a:spcPct val="20000"/>
        </a:spcBef>
        <a:buClr>
          <a:schemeClr val="tx1"/>
        </a:buClr>
        <a:buSzPct val="65000"/>
        <a:buFont typeface="+mj-lt"/>
        <a:buAutoNum type="alphaLcPeriod"/>
        <a:defRPr kumimoji="0" sz="5300" kern="1200">
          <a:solidFill>
            <a:schemeClr val="tx1"/>
          </a:solidFill>
          <a:latin typeface="Californian FB" pitchFamily="18" charset="0"/>
          <a:ea typeface="+mn-ea"/>
          <a:cs typeface="+mn-cs"/>
        </a:defRPr>
      </a:lvl4pPr>
      <a:lvl5pPr marL="8205653" indent="-2194022" algn="l" rtl="0" eaLnBrk="1" latinLnBrk="0" hangingPunct="1">
        <a:spcBef>
          <a:spcPct val="20000"/>
        </a:spcBef>
        <a:buClr>
          <a:schemeClr val="tx1"/>
        </a:buClr>
        <a:buSzPct val="65000"/>
        <a:buFont typeface="+mj-lt"/>
        <a:buAutoNum type="romanLcPeriod"/>
        <a:defRPr kumimoji="0" sz="5300" kern="1200">
          <a:solidFill>
            <a:schemeClr val="tx1"/>
          </a:solidFill>
          <a:latin typeface="Californian FB" pitchFamily="18" charset="0"/>
          <a:ea typeface="+mn-ea"/>
          <a:cs typeface="+mn-cs"/>
        </a:defRPr>
      </a:lvl5pPr>
      <a:lvl6pPr marL="8337293" indent="-1009253" algn="l" rtl="0" eaLnBrk="1" latinLnBrk="0" hangingPunct="1">
        <a:spcBef>
          <a:spcPct val="20000"/>
        </a:spcBef>
        <a:buClr>
          <a:schemeClr val="accent5"/>
        </a:buClr>
        <a:buSzPct val="80000"/>
        <a:buFont typeface="Wingdings 2"/>
        <a:buChar char=""/>
        <a:defRPr kumimoji="0" sz="8600" kern="1200">
          <a:solidFill>
            <a:schemeClr val="tx1"/>
          </a:solidFill>
          <a:latin typeface="+mn-lt"/>
          <a:ea typeface="+mn-ea"/>
          <a:cs typeface="+mn-cs"/>
        </a:defRPr>
      </a:lvl6pPr>
      <a:lvl7pPr marL="9214901" indent="-877608" algn="l" rtl="0" eaLnBrk="1" latinLnBrk="0" hangingPunct="1">
        <a:spcBef>
          <a:spcPct val="20000"/>
        </a:spcBef>
        <a:buClr>
          <a:schemeClr val="accent6"/>
        </a:buClr>
        <a:buSzPct val="80000"/>
        <a:buFont typeface="Wingdings 2"/>
        <a:buChar char=""/>
        <a:defRPr kumimoji="0" sz="7700" kern="1200" baseline="0">
          <a:solidFill>
            <a:schemeClr val="tx1"/>
          </a:solidFill>
          <a:latin typeface="+mn-lt"/>
          <a:ea typeface="+mn-ea"/>
          <a:cs typeface="+mn-cs"/>
        </a:defRPr>
      </a:lvl7pPr>
      <a:lvl8pPr marL="10531320" indent="-877608" algn="l" rtl="0" eaLnBrk="1" latinLnBrk="0" hangingPunct="1">
        <a:spcBef>
          <a:spcPct val="20000"/>
        </a:spcBef>
        <a:buClr>
          <a:schemeClr val="tx2"/>
        </a:buClr>
        <a:buChar char="•"/>
        <a:defRPr kumimoji="0" sz="7700" kern="1200">
          <a:solidFill>
            <a:schemeClr val="tx1"/>
          </a:solidFill>
          <a:latin typeface="+mn-lt"/>
          <a:ea typeface="+mn-ea"/>
          <a:cs typeface="+mn-cs"/>
        </a:defRPr>
      </a:lvl8pPr>
      <a:lvl9pPr marL="11847734" indent="-877608" algn="l" rtl="0" eaLnBrk="1" latinLnBrk="0" hangingPunct="1">
        <a:spcBef>
          <a:spcPct val="20000"/>
        </a:spcBef>
        <a:buClr>
          <a:schemeClr val="tx2"/>
        </a:buClr>
        <a:buFontTx/>
        <a:buChar char="•"/>
        <a:defRPr kumimoji="0" sz="67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194022" algn="l" rtl="0" eaLnBrk="1" latinLnBrk="0" hangingPunct="1">
        <a:defRPr kumimoji="0" kern="1200">
          <a:solidFill>
            <a:schemeClr val="tx1"/>
          </a:solidFill>
          <a:latin typeface="+mn-lt"/>
          <a:ea typeface="+mn-ea"/>
          <a:cs typeface="+mn-cs"/>
        </a:defRPr>
      </a:lvl2pPr>
      <a:lvl3pPr marL="4388050" algn="l" rtl="0" eaLnBrk="1" latinLnBrk="0" hangingPunct="1">
        <a:defRPr kumimoji="0" kern="1200">
          <a:solidFill>
            <a:schemeClr val="tx1"/>
          </a:solidFill>
          <a:latin typeface="+mn-lt"/>
          <a:ea typeface="+mn-ea"/>
          <a:cs typeface="+mn-cs"/>
        </a:defRPr>
      </a:lvl3pPr>
      <a:lvl4pPr marL="6582072" algn="l" rtl="0" eaLnBrk="1" latinLnBrk="0" hangingPunct="1">
        <a:defRPr kumimoji="0" kern="1200">
          <a:solidFill>
            <a:schemeClr val="tx1"/>
          </a:solidFill>
          <a:latin typeface="+mn-lt"/>
          <a:ea typeface="+mn-ea"/>
          <a:cs typeface="+mn-cs"/>
        </a:defRPr>
      </a:lvl4pPr>
      <a:lvl5pPr marL="8776099" algn="l" rtl="0" eaLnBrk="1" latinLnBrk="0" hangingPunct="1">
        <a:defRPr kumimoji="0" kern="1200">
          <a:solidFill>
            <a:schemeClr val="tx1"/>
          </a:solidFill>
          <a:latin typeface="+mn-lt"/>
          <a:ea typeface="+mn-ea"/>
          <a:cs typeface="+mn-cs"/>
        </a:defRPr>
      </a:lvl5pPr>
      <a:lvl6pPr marL="10970122" algn="l" rtl="0" eaLnBrk="1" latinLnBrk="0" hangingPunct="1">
        <a:defRPr kumimoji="0" kern="1200">
          <a:solidFill>
            <a:schemeClr val="tx1"/>
          </a:solidFill>
          <a:latin typeface="+mn-lt"/>
          <a:ea typeface="+mn-ea"/>
          <a:cs typeface="+mn-cs"/>
        </a:defRPr>
      </a:lvl6pPr>
      <a:lvl7pPr marL="13164149" algn="l" rtl="0" eaLnBrk="1" latinLnBrk="0" hangingPunct="1">
        <a:defRPr kumimoji="0" kern="1200">
          <a:solidFill>
            <a:schemeClr val="tx1"/>
          </a:solidFill>
          <a:latin typeface="+mn-lt"/>
          <a:ea typeface="+mn-ea"/>
          <a:cs typeface="+mn-cs"/>
        </a:defRPr>
      </a:lvl7pPr>
      <a:lvl8pPr marL="15358171" algn="l" rtl="0" eaLnBrk="1" latinLnBrk="0" hangingPunct="1">
        <a:defRPr kumimoji="0" kern="1200">
          <a:solidFill>
            <a:schemeClr val="tx1"/>
          </a:solidFill>
          <a:latin typeface="+mn-lt"/>
          <a:ea typeface="+mn-ea"/>
          <a:cs typeface="+mn-cs"/>
        </a:defRPr>
      </a:lvl8pPr>
      <a:lvl9pPr marL="1755219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hyperlink" Target="https://www.osti.gov/biblio/1426894" TargetMode="External"/><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hyperlink" Target="mailto:rulisp@umkc.edu" TargetMode="Externa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Table 64">
            <a:extLst>
              <a:ext uri="{FF2B5EF4-FFF2-40B4-BE49-F238E27FC236}">
                <a16:creationId xmlns:a16="http://schemas.microsoft.com/office/drawing/2014/main" id="{C95961F2-8CCA-5337-69B1-8C13F9BD4C25}"/>
              </a:ext>
            </a:extLst>
          </p:cNvPr>
          <p:cNvGraphicFramePr>
            <a:graphicFrameLocks noGrp="1"/>
          </p:cNvGraphicFramePr>
          <p:nvPr>
            <p:extLst>
              <p:ext uri="{D42A27DB-BD31-4B8C-83A1-F6EECF244321}">
                <p14:modId xmlns:p14="http://schemas.microsoft.com/office/powerpoint/2010/main" val="2189910134"/>
              </p:ext>
            </p:extLst>
          </p:nvPr>
        </p:nvGraphicFramePr>
        <p:xfrm>
          <a:off x="2185639" y="13225346"/>
          <a:ext cx="11298410" cy="1739589"/>
        </p:xfrm>
        <a:graphic>
          <a:graphicData uri="http://schemas.openxmlformats.org/drawingml/2006/table">
            <a:tbl>
              <a:tblPr firstRow="1" bandRow="1">
                <a:tableStyleId>{3C2FFA5D-87B4-456A-9821-1D502468CF0F}</a:tableStyleId>
              </a:tblPr>
              <a:tblGrid>
                <a:gridCol w="5642516">
                  <a:extLst>
                    <a:ext uri="{9D8B030D-6E8A-4147-A177-3AD203B41FA5}">
                      <a16:colId xmlns:a16="http://schemas.microsoft.com/office/drawing/2014/main" val="3446324417"/>
                    </a:ext>
                  </a:extLst>
                </a:gridCol>
                <a:gridCol w="5655894">
                  <a:extLst>
                    <a:ext uri="{9D8B030D-6E8A-4147-A177-3AD203B41FA5}">
                      <a16:colId xmlns:a16="http://schemas.microsoft.com/office/drawing/2014/main" val="3946075638"/>
                    </a:ext>
                  </a:extLst>
                </a:gridCol>
              </a:tblGrid>
              <a:tr h="619853">
                <a:tc>
                  <a:txBody>
                    <a:bodyPr/>
                    <a:lstStyle/>
                    <a:p>
                      <a:pPr algn="ctr"/>
                      <a:r>
                        <a:rPr lang="en-US" sz="2400" dirty="0">
                          <a:solidFill>
                            <a:schemeClr val="tx1"/>
                          </a:solidFill>
                          <a:latin typeface="Calibri"/>
                        </a:rPr>
                        <a:t>3D</a:t>
                      </a:r>
                    </a:p>
                  </a:txBody>
                  <a:tcPr anchor="ctr"/>
                </a:tc>
                <a:tc>
                  <a:txBody>
                    <a:bodyPr/>
                    <a:lstStyle/>
                    <a:p>
                      <a:pPr algn="ctr"/>
                      <a:r>
                        <a:rPr lang="en-US" sz="2400" dirty="0">
                          <a:solidFill>
                            <a:schemeClr val="tx1"/>
                          </a:solidFill>
                          <a:latin typeface="Calibri"/>
                        </a:rPr>
                        <a:t>4D</a:t>
                      </a:r>
                    </a:p>
                  </a:txBody>
                  <a:tcPr anchor="ctr"/>
                </a:tc>
                <a:extLst>
                  <a:ext uri="{0D108BD9-81ED-4DB2-BD59-A6C34878D82A}">
                    <a16:rowId xmlns:a16="http://schemas.microsoft.com/office/drawing/2014/main" val="2530178265"/>
                  </a:ext>
                </a:extLst>
              </a:tr>
              <a:tr h="1119736">
                <a:tc>
                  <a:txBody>
                    <a:bodyPr/>
                    <a:lstStyle/>
                    <a:p>
                      <a:pPr algn="ctr"/>
                      <a:endParaRPr lang="en-US" sz="2400" dirty="0"/>
                    </a:p>
                  </a:txBody>
                  <a:tcPr anchor="ctr"/>
                </a:tc>
                <a:tc>
                  <a:txBody>
                    <a:bodyPr/>
                    <a:lstStyle/>
                    <a:p>
                      <a:pPr algn="ctr"/>
                      <a:endParaRPr lang="en-US" sz="2400" dirty="0"/>
                    </a:p>
                  </a:txBody>
                  <a:tcPr anchor="ctr"/>
                </a:tc>
                <a:extLst>
                  <a:ext uri="{0D108BD9-81ED-4DB2-BD59-A6C34878D82A}">
                    <a16:rowId xmlns:a16="http://schemas.microsoft.com/office/drawing/2014/main" val="67732659"/>
                  </a:ext>
                </a:extLst>
              </a:tr>
            </a:tbl>
          </a:graphicData>
        </a:graphic>
      </p:graphicFrame>
      <p:graphicFrame>
        <p:nvGraphicFramePr>
          <p:cNvPr id="21" name="Table 21">
            <a:extLst>
              <a:ext uri="{FF2B5EF4-FFF2-40B4-BE49-F238E27FC236}">
                <a16:creationId xmlns:a16="http://schemas.microsoft.com/office/drawing/2014/main" id="{B8417E1C-05BE-2DA3-1AE0-DA8989E4B4A0}"/>
              </a:ext>
            </a:extLst>
          </p:cNvPr>
          <p:cNvGraphicFramePr>
            <a:graphicFrameLocks noGrp="1"/>
          </p:cNvGraphicFramePr>
          <p:nvPr>
            <p:extLst>
              <p:ext uri="{D42A27DB-BD31-4B8C-83A1-F6EECF244321}">
                <p14:modId xmlns:p14="http://schemas.microsoft.com/office/powerpoint/2010/main" val="2939053341"/>
              </p:ext>
            </p:extLst>
          </p:nvPr>
        </p:nvGraphicFramePr>
        <p:xfrm>
          <a:off x="2079292" y="18367677"/>
          <a:ext cx="11444817" cy="4883386"/>
        </p:xfrm>
        <a:graphic>
          <a:graphicData uri="http://schemas.openxmlformats.org/drawingml/2006/table">
            <a:tbl>
              <a:tblPr firstRow="1" bandRow="1">
                <a:tableStyleId>{3C2FFA5D-87B4-456A-9821-1D502468CF0F}</a:tableStyleId>
              </a:tblPr>
              <a:tblGrid>
                <a:gridCol w="5617651">
                  <a:extLst>
                    <a:ext uri="{9D8B030D-6E8A-4147-A177-3AD203B41FA5}">
                      <a16:colId xmlns:a16="http://schemas.microsoft.com/office/drawing/2014/main" val="3701820358"/>
                    </a:ext>
                  </a:extLst>
                </a:gridCol>
                <a:gridCol w="5827166">
                  <a:extLst>
                    <a:ext uri="{9D8B030D-6E8A-4147-A177-3AD203B41FA5}">
                      <a16:colId xmlns:a16="http://schemas.microsoft.com/office/drawing/2014/main" val="598527557"/>
                    </a:ext>
                  </a:extLst>
                </a:gridCol>
              </a:tblGrid>
              <a:tr h="772573">
                <a:tc>
                  <a:txBody>
                    <a:bodyPr/>
                    <a:lstStyle/>
                    <a:p>
                      <a:pPr lvl="0" algn="ctr">
                        <a:buNone/>
                      </a:pPr>
                      <a:r>
                        <a:rPr lang="en-US" sz="2400" dirty="0">
                          <a:solidFill>
                            <a:schemeClr val="tx1"/>
                          </a:solidFill>
                          <a:latin typeface="Calibri"/>
                        </a:rPr>
                        <a:t>Equation</a:t>
                      </a:r>
                    </a:p>
                  </a:txBody>
                  <a:tcPr anchor="ctr"/>
                </a:tc>
                <a:tc>
                  <a:txBody>
                    <a:bodyPr/>
                    <a:lstStyle/>
                    <a:p>
                      <a:pPr lvl="0" algn="ctr">
                        <a:buNone/>
                      </a:pPr>
                      <a:r>
                        <a:rPr lang="en-US" sz="2400" u="none" strike="noStrike" noProof="0" dirty="0">
                          <a:solidFill>
                            <a:schemeClr val="tx1"/>
                          </a:solidFill>
                          <a:latin typeface="Calibri"/>
                        </a:rPr>
                        <a:t>Definition</a:t>
                      </a:r>
                    </a:p>
                  </a:txBody>
                  <a:tcPr anchor="ctr"/>
                </a:tc>
                <a:extLst>
                  <a:ext uri="{0D108BD9-81ED-4DB2-BD59-A6C34878D82A}">
                    <a16:rowId xmlns:a16="http://schemas.microsoft.com/office/drawing/2014/main" val="2333306537"/>
                  </a:ext>
                </a:extLst>
              </a:tr>
              <a:tr h="1184612">
                <a:tc>
                  <a:txBody>
                    <a:bodyPr/>
                    <a:lstStyle/>
                    <a:p>
                      <a:endParaRPr lang="en-US" sz="2200" dirty="0">
                        <a:solidFill>
                          <a:schemeClr val="tx1"/>
                        </a:solidFill>
                        <a:latin typeface="Calibri"/>
                      </a:endParaRPr>
                    </a:p>
                  </a:txBody>
                  <a:tcPr/>
                </a:tc>
                <a:tc>
                  <a:txBody>
                    <a:bodyPr/>
                    <a:lstStyle/>
                    <a:p>
                      <a:r>
                        <a:rPr lang="en-US" sz="2200" dirty="0">
                          <a:solidFill>
                            <a:schemeClr val="tx1"/>
                          </a:solidFill>
                          <a:latin typeface="Calibri"/>
                        </a:rPr>
                        <a:t>Density coefficient function </a:t>
                      </a:r>
                      <a:r>
                        <a:rPr lang="en-US" sz="2200" u="none" strike="noStrike" noProof="0" dirty="0">
                          <a:solidFill>
                            <a:schemeClr val="tx1"/>
                          </a:solidFill>
                          <a:latin typeface="Calibri"/>
                        </a:rPr>
                        <a:t>relates to the probability density of atoms' orientations in the material</a:t>
                      </a:r>
                      <a:endParaRPr lang="en-US" sz="2200" dirty="0">
                        <a:solidFill>
                          <a:schemeClr val="tx1"/>
                        </a:solidFill>
                        <a:latin typeface="Calibri"/>
                      </a:endParaRPr>
                    </a:p>
                  </a:txBody>
                  <a:tcPr/>
                </a:tc>
                <a:extLst>
                  <a:ext uri="{0D108BD9-81ED-4DB2-BD59-A6C34878D82A}">
                    <a16:rowId xmlns:a16="http://schemas.microsoft.com/office/drawing/2014/main" val="99711228"/>
                  </a:ext>
                </a:extLst>
              </a:tr>
              <a:tr h="1493641">
                <a:tc>
                  <a:txBody>
                    <a:bodyPr/>
                    <a:lstStyle/>
                    <a:p>
                      <a:endParaRPr lang="en-US" sz="2200" dirty="0">
                        <a:solidFill>
                          <a:schemeClr val="tx1"/>
                        </a:solidFill>
                        <a:latin typeface="Calibri"/>
                      </a:endParaRPr>
                    </a:p>
                  </a:txBody>
                  <a:tcPr/>
                </a:tc>
                <a:tc>
                  <a:txBody>
                    <a:bodyPr/>
                    <a:lstStyle/>
                    <a:p>
                      <a:r>
                        <a:rPr lang="en-US" sz="2200" dirty="0">
                          <a:solidFill>
                            <a:schemeClr val="tx1"/>
                          </a:solidFill>
                          <a:latin typeface="Calibri"/>
                        </a:rPr>
                        <a:t>Clebsch Gordan coefficient, </a:t>
                      </a:r>
                      <a:r>
                        <a:rPr lang="en-US" sz="2200" u="none" strike="noStrike" noProof="0" dirty="0">
                          <a:solidFill>
                            <a:schemeClr val="tx1"/>
                          </a:solidFill>
                          <a:latin typeface="Calibri"/>
                        </a:rPr>
                        <a:t>represent the probability amplitude that j1 and j2 are coupled into a resultant angular momentum j with projection m.</a:t>
                      </a:r>
                      <a:endParaRPr lang="en-US" sz="2200" dirty="0">
                        <a:solidFill>
                          <a:schemeClr val="tx1"/>
                        </a:solidFill>
                        <a:latin typeface="Calibri"/>
                      </a:endParaRPr>
                    </a:p>
                  </a:txBody>
                  <a:tcPr/>
                </a:tc>
                <a:extLst>
                  <a:ext uri="{0D108BD9-81ED-4DB2-BD59-A6C34878D82A}">
                    <a16:rowId xmlns:a16="http://schemas.microsoft.com/office/drawing/2014/main" val="2304795990"/>
                  </a:ext>
                </a:extLst>
              </a:tr>
              <a:tr h="1427356">
                <a:tc>
                  <a:txBody>
                    <a:bodyPr/>
                    <a:lstStyle/>
                    <a:p>
                      <a:endParaRPr lang="en-US" sz="2200" dirty="0">
                        <a:solidFill>
                          <a:schemeClr val="tx1"/>
                        </a:solidFill>
                        <a:latin typeface="Calibri"/>
                      </a:endParaRPr>
                    </a:p>
                  </a:txBody>
                  <a:tcPr/>
                </a:tc>
                <a:tc>
                  <a:txBody>
                    <a:bodyPr/>
                    <a:lstStyle/>
                    <a:p>
                      <a:pPr lvl="0">
                        <a:buNone/>
                      </a:pPr>
                      <a:r>
                        <a:rPr lang="en-US" sz="2200" u="none" strike="noStrike" noProof="0" dirty="0">
                          <a:solidFill>
                            <a:schemeClr val="tx1"/>
                          </a:solidFill>
                          <a:latin typeface="Calibri"/>
                        </a:rPr>
                        <a:t>Coupling coefficients in four-dimensional spherical harmonic, analogous to the Clebsch-Gordan coefficients for rotations in two dimensions.</a:t>
                      </a:r>
                      <a:endParaRPr lang="en-US" sz="2200" dirty="0">
                        <a:solidFill>
                          <a:schemeClr val="tx1"/>
                        </a:solidFill>
                        <a:latin typeface="Calibri"/>
                      </a:endParaRPr>
                    </a:p>
                  </a:txBody>
                  <a:tcPr/>
                </a:tc>
                <a:extLst>
                  <a:ext uri="{0D108BD9-81ED-4DB2-BD59-A6C34878D82A}">
                    <a16:rowId xmlns:a16="http://schemas.microsoft.com/office/drawing/2014/main" val="3737579450"/>
                  </a:ext>
                </a:extLst>
              </a:tr>
            </a:tbl>
          </a:graphicData>
        </a:graphic>
      </p:graphicFrame>
      <p:sp>
        <p:nvSpPr>
          <p:cNvPr id="63" name="Rectangle: Rounded Corners 62">
            <a:extLst>
              <a:ext uri="{FF2B5EF4-FFF2-40B4-BE49-F238E27FC236}">
                <a16:creationId xmlns:a16="http://schemas.microsoft.com/office/drawing/2014/main" id="{11D53BF9-266F-4084-E237-E756641CF3C7}"/>
              </a:ext>
            </a:extLst>
          </p:cNvPr>
          <p:cNvSpPr/>
          <p:nvPr/>
        </p:nvSpPr>
        <p:spPr>
          <a:xfrm>
            <a:off x="20147444" y="30138039"/>
            <a:ext cx="3107681" cy="1208543"/>
          </a:xfrm>
          <a:prstGeom prst="roundRect">
            <a:avLst/>
          </a:prstGeom>
          <a:solidFill>
            <a:srgbClr val="EBC3C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200">
                <a:solidFill>
                  <a:schemeClr val="tx1"/>
                </a:solidFill>
                <a:latin typeface="Calibri"/>
                <a:cs typeface="Calibri"/>
              </a:rPr>
              <a:t>Test accuracy</a:t>
            </a:r>
          </a:p>
        </p:txBody>
      </p:sp>
      <p:sp>
        <p:nvSpPr>
          <p:cNvPr id="2" name="Rectangle: Rounded Corners 1">
            <a:extLst>
              <a:ext uri="{FF2B5EF4-FFF2-40B4-BE49-F238E27FC236}">
                <a16:creationId xmlns:a16="http://schemas.microsoft.com/office/drawing/2014/main" id="{5B4AF3B2-181C-49BF-A348-9C20F3E07862}"/>
              </a:ext>
            </a:extLst>
          </p:cNvPr>
          <p:cNvSpPr/>
          <p:nvPr/>
        </p:nvSpPr>
        <p:spPr>
          <a:xfrm>
            <a:off x="18556608" y="6731033"/>
            <a:ext cx="8833449" cy="35023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196532" y="330141"/>
            <a:ext cx="28930121" cy="1045234"/>
          </a:xfrm>
          <a:prstGeom prst="rect">
            <a:avLst/>
          </a:prstGeom>
          <a:noFill/>
        </p:spPr>
        <p:txBody>
          <a:bodyPr wrap="square" lIns="0" tIns="0" rIns="0" bIns="0" rtlCol="0" anchor="ctr" anchorCtr="0">
            <a:normAutofit lnSpcReduction="10000"/>
          </a:bodyPr>
          <a:lstStyle/>
          <a:p>
            <a:pPr algn="ctr"/>
            <a:r>
              <a:rPr lang="en-US" sz="7200" b="1">
                <a:solidFill>
                  <a:srgbClr val="0070C0"/>
                </a:solidFill>
                <a:latin typeface="Calibri"/>
                <a:ea typeface="+mn-lt"/>
                <a:cs typeface="+mn-lt"/>
              </a:rPr>
              <a:t>Automated </a:t>
            </a:r>
            <a:r>
              <a:rPr lang="en-US" sz="7200" b="1" err="1">
                <a:solidFill>
                  <a:srgbClr val="0070C0"/>
                </a:solidFill>
                <a:latin typeface="Calibri"/>
                <a:ea typeface="+mn-lt"/>
                <a:cs typeface="+mn-lt"/>
              </a:rPr>
              <a:t>Bispectrum</a:t>
            </a:r>
            <a:r>
              <a:rPr lang="en-US" sz="7200" b="1">
                <a:solidFill>
                  <a:srgbClr val="0070C0"/>
                </a:solidFill>
                <a:latin typeface="Calibri"/>
                <a:ea typeface="+mn-lt"/>
                <a:cs typeface="+mn-lt"/>
              </a:rPr>
              <a:t> Component Computation with Python </a:t>
            </a:r>
            <a:endParaRPr lang="en-US" b="1">
              <a:solidFill>
                <a:srgbClr val="0070C0"/>
              </a:solidFill>
              <a:latin typeface="Calibri"/>
              <a:cs typeface="Calibri"/>
            </a:endParaRPr>
          </a:p>
        </p:txBody>
      </p:sp>
      <p:sp>
        <p:nvSpPr>
          <p:cNvPr id="7" name="TextBox 6"/>
          <p:cNvSpPr txBox="1"/>
          <p:nvPr/>
        </p:nvSpPr>
        <p:spPr>
          <a:xfrm>
            <a:off x="7253469" y="1322897"/>
            <a:ext cx="30327600" cy="838200"/>
          </a:xfrm>
          <a:prstGeom prst="rect">
            <a:avLst/>
          </a:prstGeom>
          <a:noFill/>
        </p:spPr>
        <p:txBody>
          <a:bodyPr wrap="square" lIns="0" tIns="0" rIns="0" bIns="0" rtlCol="0" anchor="ctr" anchorCtr="0">
            <a:noAutofit/>
          </a:bodyPr>
          <a:lstStyle/>
          <a:p>
            <a:pPr algn="ctr"/>
            <a:r>
              <a:rPr lang="en-US" sz="4800">
                <a:latin typeface="Californian FB"/>
              </a:rPr>
              <a:t>Duong Hoang </a:t>
            </a:r>
          </a:p>
        </p:txBody>
      </p:sp>
      <p:sp>
        <p:nvSpPr>
          <p:cNvPr id="8" name="TextBox 7"/>
          <p:cNvSpPr txBox="1"/>
          <p:nvPr/>
        </p:nvSpPr>
        <p:spPr>
          <a:xfrm>
            <a:off x="8213785" y="2138720"/>
            <a:ext cx="30327600" cy="838200"/>
          </a:xfrm>
          <a:prstGeom prst="rect">
            <a:avLst/>
          </a:prstGeom>
          <a:noFill/>
        </p:spPr>
        <p:txBody>
          <a:bodyPr wrap="square" lIns="0" tIns="0" rIns="0" bIns="0" rtlCol="0" anchor="ctr" anchorCtr="0">
            <a:noAutofit/>
          </a:bodyPr>
          <a:lstStyle/>
          <a:p>
            <a:pPr algn="ctr"/>
            <a:r>
              <a:rPr lang="en-US" sz="2800">
                <a:latin typeface="Californian FB"/>
              </a:rPr>
              <a:t>Division of Energy, Matter, and Systems at the University of Missouri – Kansas City</a:t>
            </a:r>
          </a:p>
        </p:txBody>
      </p:sp>
      <p:sp>
        <p:nvSpPr>
          <p:cNvPr id="51" name="TextBox 50"/>
          <p:cNvSpPr txBox="1"/>
          <p:nvPr/>
        </p:nvSpPr>
        <p:spPr>
          <a:xfrm>
            <a:off x="2084556" y="4720731"/>
            <a:ext cx="11582400" cy="838200"/>
          </a:xfrm>
          <a:prstGeom prst="rect">
            <a:avLst/>
          </a:prstGeom>
          <a:noFill/>
        </p:spPr>
        <p:txBody>
          <a:bodyPr wrap="square" lIns="0" tIns="0" rIns="0" bIns="0" rtlCol="0" anchor="t">
            <a:noAutofit/>
          </a:bodyPr>
          <a:lstStyle/>
          <a:p>
            <a:pPr algn="ctr"/>
            <a:r>
              <a:rPr lang="en-US" sz="4800" b="1">
                <a:latin typeface="Californian FB"/>
              </a:rPr>
              <a:t>Introduction </a:t>
            </a:r>
          </a:p>
          <a:p>
            <a:pPr algn="ctr"/>
            <a:endParaRPr lang="en-US" sz="4800" b="1">
              <a:latin typeface="Californian FB"/>
            </a:endParaRPr>
          </a:p>
          <a:p>
            <a:pPr algn="ctr"/>
            <a:endParaRPr lang="en-US" sz="2800">
              <a:latin typeface="Californian FB"/>
            </a:endParaRPr>
          </a:p>
          <a:p>
            <a:pPr algn="ctr"/>
            <a:endParaRPr lang="en-US" sz="2800">
              <a:latin typeface="Californian FB"/>
            </a:endParaRPr>
          </a:p>
        </p:txBody>
      </p:sp>
      <p:sp>
        <p:nvSpPr>
          <p:cNvPr id="52" name="Rectangle 12"/>
          <p:cNvSpPr>
            <a:spLocks noChangeArrowheads="1"/>
          </p:cNvSpPr>
          <p:nvPr/>
        </p:nvSpPr>
        <p:spPr bwMode="auto">
          <a:xfrm>
            <a:off x="30048051" y="32071951"/>
            <a:ext cx="11715371" cy="838200"/>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defTabSz="1285875"/>
            <a:r>
              <a:rPr lang="en-US" altLang="zh-CN" sz="2800">
                <a:latin typeface="+mj-lt"/>
                <a:ea typeface="SimSun"/>
              </a:rPr>
              <a:t>Contact us at:</a:t>
            </a:r>
            <a:r>
              <a:rPr lang="en-US" altLang="zh-CN" sz="2800">
                <a:solidFill>
                  <a:schemeClr val="accent4">
                    <a:lumMod val="75000"/>
                  </a:schemeClr>
                </a:solidFill>
                <a:latin typeface="+mj-lt"/>
                <a:ea typeface="SimSun"/>
              </a:rPr>
              <a:t>  </a:t>
            </a:r>
            <a:r>
              <a:rPr lang="en-US" altLang="zh-CN" sz="2800">
                <a:solidFill>
                  <a:schemeClr val="accent4">
                    <a:lumMod val="75000"/>
                  </a:schemeClr>
                </a:solidFill>
                <a:latin typeface="+mj-lt"/>
                <a:ea typeface="SimSun"/>
                <a:hlinkClick r:id="rId2">
                  <a:extLst>
                    <a:ext uri="{A12FA001-AC4F-418D-AE19-62706E023703}">
                      <ahyp:hlinkClr xmlns:ahyp="http://schemas.microsoft.com/office/drawing/2018/hyperlinkcolor" val="tx"/>
                    </a:ext>
                  </a:extLst>
                </a:hlinkClick>
              </a:rPr>
              <a:t>rulisp@umkc.edu</a:t>
            </a:r>
            <a:r>
              <a:rPr lang="en-US" altLang="zh-CN" sz="2800" i="1">
                <a:solidFill>
                  <a:schemeClr val="accent4">
                    <a:lumMod val="75000"/>
                  </a:schemeClr>
                </a:solidFill>
                <a:latin typeface="+mj-lt"/>
                <a:ea typeface="SimSun"/>
              </a:rPr>
              <a:t> ,</a:t>
            </a:r>
            <a:r>
              <a:rPr lang="en-US" altLang="zh-CN" sz="2800">
                <a:solidFill>
                  <a:schemeClr val="accent4">
                    <a:lumMod val="75000"/>
                  </a:schemeClr>
                </a:solidFill>
                <a:latin typeface="+mj-lt"/>
                <a:ea typeface="SimSun"/>
              </a:rPr>
              <a:t> </a:t>
            </a:r>
            <a:r>
              <a:rPr lang="en-US" altLang="zh-CN" sz="2800" u="sng">
                <a:solidFill>
                  <a:schemeClr val="accent4">
                    <a:lumMod val="75000"/>
                  </a:schemeClr>
                </a:solidFill>
                <a:latin typeface="+mj-lt"/>
                <a:ea typeface="SimSun"/>
              </a:rPr>
              <a:t>dtht2d@umsystem.edu</a:t>
            </a:r>
            <a:endParaRPr lang="en-US" altLang="zh-CN" sz="2800" u="sng">
              <a:solidFill>
                <a:schemeClr val="accent4">
                  <a:lumMod val="75000"/>
                </a:schemeClr>
              </a:solidFill>
              <a:latin typeface="+mj-lt"/>
              <a:ea typeface="SimSun" pitchFamily="2" charset="-122"/>
              <a:cs typeface="Calibri"/>
            </a:endParaRPr>
          </a:p>
        </p:txBody>
      </p:sp>
      <p:sp>
        <p:nvSpPr>
          <p:cNvPr id="68" name="Rectangle 12"/>
          <p:cNvSpPr>
            <a:spLocks noChangeArrowheads="1"/>
          </p:cNvSpPr>
          <p:nvPr/>
        </p:nvSpPr>
        <p:spPr bwMode="auto">
          <a:xfrm>
            <a:off x="16609081" y="32071951"/>
            <a:ext cx="10515600" cy="838200"/>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algn="ctr" defTabSz="1285875"/>
            <a:r>
              <a:rPr lang="en-US" altLang="zh-CN" sz="2800">
                <a:latin typeface="+mj-lt"/>
                <a:ea typeface="SimSun"/>
              </a:rPr>
              <a:t>Work supported by Dr. Rulis</a:t>
            </a:r>
            <a:endParaRPr lang="en-US" altLang="zh-CN" sz="2800">
              <a:latin typeface="+mj-lt"/>
              <a:ea typeface="SimSun"/>
              <a:cs typeface="Calibri"/>
            </a:endParaRPr>
          </a:p>
        </p:txBody>
      </p:sp>
      <p:sp>
        <p:nvSpPr>
          <p:cNvPr id="69" name="Rectangle 12"/>
          <p:cNvSpPr>
            <a:spLocks noChangeArrowheads="1"/>
          </p:cNvSpPr>
          <p:nvPr/>
        </p:nvSpPr>
        <p:spPr bwMode="auto">
          <a:xfrm>
            <a:off x="-1806215" y="32071951"/>
            <a:ext cx="10515600" cy="838200"/>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algn="ctr" defTabSz="1285875"/>
            <a:r>
              <a:rPr lang="en-US" altLang="zh-CN" sz="2800">
                <a:latin typeface="Californian FB" pitchFamily="18" charset="0"/>
                <a:ea typeface="SimSun" pitchFamily="2" charset="-122"/>
              </a:rPr>
              <a:t>Copyright © 2023 UMKC</a:t>
            </a:r>
          </a:p>
        </p:txBody>
      </p:sp>
      <p:sp>
        <p:nvSpPr>
          <p:cNvPr id="70" name="TextBox 69"/>
          <p:cNvSpPr txBox="1"/>
          <p:nvPr/>
        </p:nvSpPr>
        <p:spPr>
          <a:xfrm>
            <a:off x="2065126" y="5805577"/>
            <a:ext cx="11599653" cy="6021239"/>
          </a:xfrm>
          <a:prstGeom prst="rect">
            <a:avLst/>
          </a:prstGeom>
          <a:noFill/>
        </p:spPr>
        <p:txBody>
          <a:bodyPr wrap="square" lIns="0" tIns="0" rIns="0" bIns="0" rtlCol="0" anchor="ctr">
            <a:noAutofit/>
          </a:bodyPr>
          <a:lstStyle/>
          <a:p>
            <a:pPr algn="just">
              <a:lnSpc>
                <a:spcPct val="120000"/>
              </a:lnSpc>
            </a:pPr>
            <a:r>
              <a:rPr lang="en-US" sz="2200">
                <a:latin typeface="Calibri"/>
                <a:ea typeface="+mn-lt"/>
                <a:cs typeface="+mn-lt"/>
              </a:rPr>
              <a:t>My research involves the development of a Python script to automatically calculate </a:t>
            </a:r>
            <a:r>
              <a:rPr lang="en-US" sz="2200" err="1">
                <a:latin typeface="Calibri"/>
                <a:ea typeface="+mn-lt"/>
                <a:cs typeface="+mn-lt"/>
              </a:rPr>
              <a:t>bispectrum</a:t>
            </a:r>
            <a:r>
              <a:rPr lang="en-US" sz="2200">
                <a:latin typeface="Calibri"/>
                <a:ea typeface="+mn-lt"/>
                <a:cs typeface="+mn-lt"/>
              </a:rPr>
              <a:t> components and implement them in the Orthogonalized Linear Combination of Atomic Orbitals (OLCAO) package. While other methods such as neural networks and graph neural networks have also shown promise in predicting material properties, </a:t>
            </a:r>
            <a:r>
              <a:rPr lang="en-US" sz="2200" err="1">
                <a:latin typeface="Calibri"/>
                <a:ea typeface="+mn-lt"/>
                <a:cs typeface="+mn-lt"/>
              </a:rPr>
              <a:t>bispectrum</a:t>
            </a:r>
            <a:r>
              <a:rPr lang="en-US" sz="2200">
                <a:latin typeface="Calibri"/>
                <a:ea typeface="+mn-lt"/>
                <a:cs typeface="+mn-lt"/>
              </a:rPr>
              <a:t> components are a useful and promising tool that can capture subtle variations in the local atomic environment that are difficult to predict using some other methods.</a:t>
            </a:r>
            <a:endParaRPr lang="en-US" sz="2200">
              <a:latin typeface="Calibri"/>
              <a:cs typeface="Calibri"/>
            </a:endParaRPr>
          </a:p>
          <a:p>
            <a:pPr algn="just">
              <a:lnSpc>
                <a:spcPct val="120000"/>
              </a:lnSpc>
            </a:pPr>
            <a:r>
              <a:rPr lang="en-US" sz="2200">
                <a:latin typeface="Calibri"/>
                <a:ea typeface="+mn-lt"/>
                <a:cs typeface="+mn-lt"/>
              </a:rPr>
              <a:t>By incorporating </a:t>
            </a:r>
            <a:r>
              <a:rPr lang="en-US" sz="2200" err="1">
                <a:latin typeface="Calibri"/>
                <a:ea typeface="+mn-lt"/>
                <a:cs typeface="+mn-lt"/>
              </a:rPr>
              <a:t>bispectrum</a:t>
            </a:r>
            <a:r>
              <a:rPr lang="en-US" sz="2200">
                <a:latin typeface="Calibri"/>
                <a:ea typeface="+mn-lt"/>
                <a:cs typeface="+mn-lt"/>
              </a:rPr>
              <a:t> components into machine learning frameworks, my research aims to more accurately predict material properties and electronic structures influenced by nearby atoms. However, the effectiveness of machine learning frameworks depends on many factors, including the quality of the training data, the choice of algorithm, and the specific problem being addressed. Therefore, my work will contribute to the ongoing effort to develop new and improved machine learning frameworks for predicting electronic structure materials with desirable properties, and ultimately advance the field of material science research.</a:t>
            </a:r>
            <a:endParaRPr lang="en-US" sz="2200">
              <a:latin typeface="Calibri"/>
              <a:cs typeface="Calibri"/>
            </a:endParaRPr>
          </a:p>
          <a:p>
            <a:pPr algn="just">
              <a:lnSpc>
                <a:spcPct val="120000"/>
              </a:lnSpc>
            </a:pPr>
            <a:r>
              <a:rPr lang="en-US" sz="2200">
                <a:latin typeface="Calibri"/>
                <a:ea typeface="+mn-lt"/>
                <a:cs typeface="+mn-lt"/>
              </a:rPr>
              <a:t>To evaluate the significance of my research, I will provide specific details about the results and potential impact in future publications and presentations.</a:t>
            </a:r>
            <a:endParaRPr lang="en-US" sz="2200">
              <a:latin typeface="Calibri"/>
              <a:cs typeface="Calibri"/>
            </a:endParaRPr>
          </a:p>
          <a:p>
            <a:pPr algn="just">
              <a:lnSpc>
                <a:spcPct val="120000"/>
              </a:lnSpc>
            </a:pPr>
            <a:endParaRPr lang="en-US" sz="2200">
              <a:latin typeface="Calibri"/>
              <a:cs typeface="Calibri"/>
            </a:endParaRPr>
          </a:p>
        </p:txBody>
      </p:sp>
      <p:sp>
        <p:nvSpPr>
          <p:cNvPr id="71" name="TextBox 70"/>
          <p:cNvSpPr txBox="1"/>
          <p:nvPr/>
        </p:nvSpPr>
        <p:spPr>
          <a:xfrm>
            <a:off x="2410184" y="11779370"/>
            <a:ext cx="10926793" cy="838200"/>
          </a:xfrm>
          <a:prstGeom prst="rect">
            <a:avLst/>
          </a:prstGeom>
          <a:noFill/>
        </p:spPr>
        <p:txBody>
          <a:bodyPr wrap="square" lIns="0" tIns="0" rIns="0" bIns="0" rtlCol="0" anchor="t">
            <a:noAutofit/>
          </a:bodyPr>
          <a:lstStyle/>
          <a:p>
            <a:pPr algn="ctr"/>
            <a:r>
              <a:rPr lang="en-US" sz="4800" b="1">
                <a:latin typeface="Californian FB"/>
              </a:rPr>
              <a:t>Background </a:t>
            </a:r>
            <a:endParaRPr lang="en-US" sz="4800" b="1">
              <a:latin typeface="Californian FB" pitchFamily="18" charset="0"/>
            </a:endParaRPr>
          </a:p>
          <a:p>
            <a:pPr algn="just"/>
            <a:endParaRPr lang="en-US" sz="2800">
              <a:latin typeface="Californian FB"/>
            </a:endParaRPr>
          </a:p>
          <a:p>
            <a:pPr algn="just"/>
            <a:endParaRPr lang="en-US" sz="2800">
              <a:latin typeface="Californian FB"/>
            </a:endParaRPr>
          </a:p>
        </p:txBody>
      </p:sp>
      <p:sp>
        <p:nvSpPr>
          <p:cNvPr id="73" name="TextBox 72"/>
          <p:cNvSpPr txBox="1"/>
          <p:nvPr/>
        </p:nvSpPr>
        <p:spPr>
          <a:xfrm>
            <a:off x="1473391" y="24438215"/>
            <a:ext cx="11582400" cy="838200"/>
          </a:xfrm>
          <a:prstGeom prst="rect">
            <a:avLst/>
          </a:prstGeom>
          <a:noFill/>
        </p:spPr>
        <p:txBody>
          <a:bodyPr wrap="square" lIns="0" tIns="0" rIns="0" bIns="0" rtlCol="0">
            <a:noAutofit/>
          </a:bodyPr>
          <a:lstStyle/>
          <a:p>
            <a:pPr algn="ctr"/>
            <a:r>
              <a:rPr lang="en-US" sz="4800" b="1">
                <a:latin typeface="Californian FB" pitchFamily="18" charset="0"/>
              </a:rPr>
              <a:t>Systems</a:t>
            </a:r>
          </a:p>
          <a:p>
            <a:pPr algn="just"/>
            <a:endParaRPr lang="en-US" sz="2800">
              <a:latin typeface="Californian FB"/>
            </a:endParaRPr>
          </a:p>
          <a:p>
            <a:pPr algn="just"/>
            <a:endParaRPr lang="en-US" sz="2800">
              <a:latin typeface="Californian FB"/>
            </a:endParaRPr>
          </a:p>
        </p:txBody>
      </p:sp>
      <p:sp>
        <p:nvSpPr>
          <p:cNvPr id="75" name="TextBox 74"/>
          <p:cNvSpPr txBox="1"/>
          <p:nvPr/>
        </p:nvSpPr>
        <p:spPr>
          <a:xfrm>
            <a:off x="15748643" y="4726638"/>
            <a:ext cx="11582400" cy="838200"/>
          </a:xfrm>
          <a:prstGeom prst="rect">
            <a:avLst/>
          </a:prstGeom>
          <a:noFill/>
        </p:spPr>
        <p:txBody>
          <a:bodyPr wrap="square" lIns="0" tIns="0" rIns="0" bIns="0" rtlCol="0">
            <a:noAutofit/>
          </a:bodyPr>
          <a:lstStyle/>
          <a:p>
            <a:pPr algn="ctr"/>
            <a:r>
              <a:rPr lang="en-US" sz="4800" b="1">
                <a:latin typeface="Californian FB" pitchFamily="18" charset="0"/>
              </a:rPr>
              <a:t>Methods</a:t>
            </a:r>
          </a:p>
          <a:p>
            <a:pPr algn="just"/>
            <a:endParaRPr lang="en-US" sz="2800">
              <a:latin typeface="Californian FB"/>
            </a:endParaRPr>
          </a:p>
          <a:p>
            <a:pPr algn="just"/>
            <a:endParaRPr lang="en-US" sz="2800">
              <a:latin typeface="Californian FB"/>
            </a:endParaRPr>
          </a:p>
        </p:txBody>
      </p:sp>
      <p:sp>
        <p:nvSpPr>
          <p:cNvPr id="77" name="TextBox 76"/>
          <p:cNvSpPr txBox="1"/>
          <p:nvPr/>
        </p:nvSpPr>
        <p:spPr>
          <a:xfrm>
            <a:off x="29818474" y="4723133"/>
            <a:ext cx="11582400" cy="838200"/>
          </a:xfrm>
          <a:prstGeom prst="rect">
            <a:avLst/>
          </a:prstGeom>
          <a:noFill/>
        </p:spPr>
        <p:txBody>
          <a:bodyPr wrap="square" lIns="0" tIns="0" rIns="0" bIns="0" rtlCol="0" anchor="t">
            <a:noAutofit/>
          </a:bodyPr>
          <a:lstStyle/>
          <a:p>
            <a:pPr algn="ctr"/>
            <a:r>
              <a:rPr lang="en-US" sz="4800" b="1">
                <a:latin typeface="Californian FB"/>
              </a:rPr>
              <a:t>Preliminary Results</a:t>
            </a:r>
            <a:endParaRPr lang="en-US" sz="4800" b="1">
              <a:latin typeface="Californian FB" pitchFamily="18" charset="0"/>
            </a:endParaRPr>
          </a:p>
          <a:p>
            <a:pPr algn="just"/>
            <a:endParaRPr lang="en-US" sz="2800">
              <a:latin typeface="Californian FB"/>
            </a:endParaRPr>
          </a:p>
          <a:p>
            <a:pPr algn="just"/>
            <a:endParaRPr lang="en-US" sz="2800">
              <a:latin typeface="Californian FB"/>
            </a:endParaRPr>
          </a:p>
        </p:txBody>
      </p:sp>
      <p:sp>
        <p:nvSpPr>
          <p:cNvPr id="79" name="TextBox 78"/>
          <p:cNvSpPr txBox="1"/>
          <p:nvPr/>
        </p:nvSpPr>
        <p:spPr>
          <a:xfrm>
            <a:off x="29887653" y="18776611"/>
            <a:ext cx="11582400" cy="838200"/>
          </a:xfrm>
          <a:prstGeom prst="rect">
            <a:avLst/>
          </a:prstGeom>
          <a:noFill/>
        </p:spPr>
        <p:txBody>
          <a:bodyPr wrap="square" lIns="0" tIns="0" rIns="0" bIns="0" rtlCol="0">
            <a:noAutofit/>
          </a:bodyPr>
          <a:lstStyle/>
          <a:p>
            <a:pPr algn="ctr"/>
            <a:r>
              <a:rPr lang="en-US" sz="4800" b="1">
                <a:latin typeface="Californian FB" pitchFamily="18" charset="0"/>
              </a:rPr>
              <a:t>Discussion</a:t>
            </a:r>
          </a:p>
          <a:p>
            <a:pPr algn="just"/>
            <a:endParaRPr lang="en-US" sz="2800">
              <a:latin typeface="Californian FB"/>
            </a:endParaRPr>
          </a:p>
          <a:p>
            <a:pPr algn="just"/>
            <a:endParaRPr lang="en-US" sz="2800">
              <a:latin typeface="Californian FB"/>
            </a:endParaRPr>
          </a:p>
        </p:txBody>
      </p:sp>
      <p:sp>
        <p:nvSpPr>
          <p:cNvPr id="80" name="TextBox 79"/>
          <p:cNvSpPr txBox="1"/>
          <p:nvPr/>
        </p:nvSpPr>
        <p:spPr>
          <a:xfrm>
            <a:off x="29962809" y="19616118"/>
            <a:ext cx="11582400" cy="5530242"/>
          </a:xfrm>
          <a:prstGeom prst="rect">
            <a:avLst/>
          </a:prstGeom>
          <a:noFill/>
        </p:spPr>
        <p:txBody>
          <a:bodyPr wrap="square" lIns="0" tIns="0" rIns="0" bIns="0" rtlCol="0" anchor="t">
            <a:normAutofit/>
          </a:bodyPr>
          <a:lstStyle/>
          <a:p>
            <a:pPr algn="just"/>
            <a:r>
              <a:rPr lang="en-US" sz="2200">
                <a:ea typeface="+mn-lt"/>
                <a:cs typeface="+mn-lt"/>
              </a:rPr>
              <a:t>Understanding the relationship between quantum numbers and the density coefficient function is crucial for accurately describing particle behavior in higher-dimensional space. The expansion density function (u) is particularly essential for calculating the </a:t>
            </a:r>
            <a:r>
              <a:rPr lang="en-US" sz="2200" err="1">
                <a:ea typeface="+mn-lt"/>
                <a:cs typeface="+mn-lt"/>
              </a:rPr>
              <a:t>bispectrum</a:t>
            </a:r>
            <a:r>
              <a:rPr lang="en-US" sz="2200">
                <a:ea typeface="+mn-lt"/>
                <a:cs typeface="+mn-lt"/>
              </a:rPr>
              <a:t> component since it relates to the probability density of atoms' orientations in the material. However, interpreting the expansion density function accurately can be challenging due to our incomplete understanding of hyper-spherical harmonics. This lack of understanding can limit the development of methods to predict the material's behavior based on the </a:t>
            </a:r>
            <a:r>
              <a:rPr lang="en-US" sz="2200" err="1">
                <a:ea typeface="+mn-lt"/>
                <a:cs typeface="+mn-lt"/>
              </a:rPr>
              <a:t>bispectrum</a:t>
            </a:r>
            <a:r>
              <a:rPr lang="en-US" sz="2200">
                <a:ea typeface="+mn-lt"/>
                <a:cs typeface="+mn-lt"/>
              </a:rPr>
              <a:t>, underscoring the urgent need for further research in this area to realize the full potential of the hyper-spherical harmonic expansion of density function.</a:t>
            </a:r>
            <a:endParaRPr lang="en-US"/>
          </a:p>
          <a:p>
            <a:pPr algn="just"/>
            <a:endParaRPr lang="en-US" sz="2200">
              <a:ea typeface="+mn-lt"/>
              <a:cs typeface="+mn-lt"/>
            </a:endParaRPr>
          </a:p>
          <a:p>
            <a:pPr algn="just"/>
            <a:r>
              <a:rPr lang="en-US" sz="2200">
                <a:ea typeface="+mn-lt"/>
                <a:cs typeface="+mn-lt"/>
              </a:rPr>
              <a:t>One challenge in this research is defining a suitable cut-off radius for the cut-off function to avoid neglecting the interaction between the center atom and its defined neighbor. The </a:t>
            </a:r>
            <a:r>
              <a:rPr lang="en-US" sz="2200" err="1">
                <a:ea typeface="+mn-lt"/>
                <a:cs typeface="+mn-lt"/>
              </a:rPr>
              <a:t>bispectrum</a:t>
            </a:r>
            <a:r>
              <a:rPr lang="en-US" sz="2200">
                <a:ea typeface="+mn-lt"/>
                <a:cs typeface="+mn-lt"/>
              </a:rPr>
              <a:t> also depends on the (j,j1,j2) values for the expansion, and it is crucial to understand this band limit and undertake further study. By doing so, we can gain a better understanding of the behavior of materials in higher-dimensional space and develop more accurate predictive models.</a:t>
            </a:r>
            <a:endParaRPr lang="en-US"/>
          </a:p>
          <a:p>
            <a:pPr algn="just"/>
            <a:endParaRPr lang="en-US" sz="2200">
              <a:latin typeface="Calibri"/>
              <a:cs typeface="Calibri"/>
            </a:endParaRPr>
          </a:p>
        </p:txBody>
      </p:sp>
      <p:sp>
        <p:nvSpPr>
          <p:cNvPr id="81" name="TextBox 80"/>
          <p:cNvSpPr txBox="1"/>
          <p:nvPr/>
        </p:nvSpPr>
        <p:spPr>
          <a:xfrm>
            <a:off x="30004995" y="24927728"/>
            <a:ext cx="11582400" cy="838200"/>
          </a:xfrm>
          <a:prstGeom prst="rect">
            <a:avLst/>
          </a:prstGeom>
          <a:noFill/>
        </p:spPr>
        <p:txBody>
          <a:bodyPr wrap="square" lIns="0" tIns="0" rIns="0" bIns="0" rtlCol="0" anchor="t">
            <a:noAutofit/>
          </a:bodyPr>
          <a:lstStyle/>
          <a:p>
            <a:pPr algn="ctr"/>
            <a:r>
              <a:rPr lang="en-US" sz="4800" b="1">
                <a:latin typeface="Californian FB"/>
              </a:rPr>
              <a:t> Future Work</a:t>
            </a:r>
          </a:p>
          <a:p>
            <a:pPr algn="just"/>
            <a:endParaRPr lang="en-US" sz="2800">
              <a:latin typeface="Californian FB"/>
            </a:endParaRPr>
          </a:p>
          <a:p>
            <a:pPr algn="just"/>
            <a:endParaRPr lang="en-US" sz="2800">
              <a:latin typeface="Californian FB"/>
            </a:endParaRPr>
          </a:p>
        </p:txBody>
      </p:sp>
      <p:sp>
        <p:nvSpPr>
          <p:cNvPr id="85" name="TextBox 84"/>
          <p:cNvSpPr txBox="1"/>
          <p:nvPr/>
        </p:nvSpPr>
        <p:spPr>
          <a:xfrm>
            <a:off x="29900849" y="29107572"/>
            <a:ext cx="11582400" cy="838200"/>
          </a:xfrm>
          <a:prstGeom prst="rect">
            <a:avLst/>
          </a:prstGeom>
          <a:noFill/>
        </p:spPr>
        <p:txBody>
          <a:bodyPr wrap="square" lIns="0" tIns="0" rIns="0" bIns="0" rtlCol="0">
            <a:noAutofit/>
          </a:bodyPr>
          <a:lstStyle/>
          <a:p>
            <a:pPr algn="ctr"/>
            <a:r>
              <a:rPr lang="en-US" sz="4800" b="1">
                <a:latin typeface="Californian FB" pitchFamily="18" charset="0"/>
              </a:rPr>
              <a:t>References</a:t>
            </a:r>
          </a:p>
          <a:p>
            <a:pPr algn="just"/>
            <a:endParaRPr lang="en-US" sz="2800">
              <a:latin typeface="Californian FB"/>
            </a:endParaRPr>
          </a:p>
          <a:p>
            <a:pPr algn="just"/>
            <a:endParaRPr lang="en-US" sz="2800">
              <a:latin typeface="Californian FB"/>
            </a:endParaRPr>
          </a:p>
        </p:txBody>
      </p:sp>
      <p:sp>
        <p:nvSpPr>
          <p:cNvPr id="86" name="TextBox 85"/>
          <p:cNvSpPr txBox="1"/>
          <p:nvPr/>
        </p:nvSpPr>
        <p:spPr>
          <a:xfrm>
            <a:off x="30211242" y="30140330"/>
            <a:ext cx="11582400" cy="3124200"/>
          </a:xfrm>
          <a:prstGeom prst="rect">
            <a:avLst/>
          </a:prstGeom>
          <a:noFill/>
        </p:spPr>
        <p:txBody>
          <a:bodyPr wrap="square" lIns="0" tIns="0" rIns="0" bIns="0" rtlCol="0" anchor="t">
            <a:normAutofit/>
          </a:bodyPr>
          <a:lstStyle/>
          <a:p>
            <a:pPr algn="just"/>
            <a:r>
              <a:rPr lang="en-US" sz="1800">
                <a:latin typeface="Calibri"/>
                <a:cs typeface="Calibri"/>
              </a:rPr>
              <a:t>[1]Thompson, A. P., Swiler, L. P., Trott, C. R., Foiles, S. M., &amp; Tucker, G. J. (2015). Spectral neighbor analysis method for automated generation of quantum-accurate interatomic potentials.</a:t>
            </a:r>
            <a:r>
              <a:rPr lang="en-US" sz="1800">
                <a:latin typeface="Calibri"/>
                <a:cs typeface="Calibri"/>
                <a:hlinkClick r:id="rId3"/>
              </a:rPr>
              <a:t> https://www.osti.gov/biblio/1426894</a:t>
            </a:r>
            <a:endParaRPr lang="en-US" sz="1800">
              <a:latin typeface="Calibri"/>
              <a:cs typeface="Calibri"/>
            </a:endParaRPr>
          </a:p>
        </p:txBody>
      </p:sp>
      <p:sp>
        <p:nvSpPr>
          <p:cNvPr id="87" name="TextBox 86"/>
          <p:cNvSpPr txBox="1"/>
          <p:nvPr/>
        </p:nvSpPr>
        <p:spPr>
          <a:xfrm>
            <a:off x="2140282" y="15862480"/>
            <a:ext cx="11513389" cy="2261559"/>
          </a:xfrm>
          <a:prstGeom prst="rect">
            <a:avLst/>
          </a:prstGeom>
          <a:noFill/>
        </p:spPr>
        <p:txBody>
          <a:bodyPr wrap="square" lIns="0" tIns="0" rIns="0" bIns="0" rtlCol="0" anchor="t">
            <a:normAutofit/>
          </a:bodyPr>
          <a:lstStyle/>
          <a:p>
            <a:pPr algn="just"/>
            <a:r>
              <a:rPr lang="en-US" sz="2200">
                <a:latin typeface="Calibri"/>
                <a:cs typeface="Calibri"/>
              </a:rPr>
              <a:t>The atomic environment descriptor proposed by Bartok et al [3], </a:t>
            </a:r>
            <a:r>
              <a:rPr lang="en-US" sz="2200">
                <a:ea typeface="+mn-lt"/>
                <a:cs typeface="+mn-lt"/>
              </a:rPr>
              <a:t>that have real value and  remain invariant under translation, rotation, and permutation of atoms:</a:t>
            </a:r>
          </a:p>
        </p:txBody>
      </p:sp>
      <p:pic>
        <p:nvPicPr>
          <p:cNvPr id="4" name="Picture 5">
            <a:extLst>
              <a:ext uri="{FF2B5EF4-FFF2-40B4-BE49-F238E27FC236}">
                <a16:creationId xmlns:a16="http://schemas.microsoft.com/office/drawing/2014/main" id="{B92B9111-423C-23CA-7895-2328FEC5B09C}"/>
              </a:ext>
            </a:extLst>
          </p:cNvPr>
          <p:cNvPicPr>
            <a:picLocks noChangeAspect="1"/>
          </p:cNvPicPr>
          <p:nvPr/>
        </p:nvPicPr>
        <p:blipFill>
          <a:blip r:embed="rId4"/>
          <a:stretch>
            <a:fillRect/>
          </a:stretch>
        </p:blipFill>
        <p:spPr>
          <a:xfrm>
            <a:off x="3688992" y="19488092"/>
            <a:ext cx="2262792" cy="505420"/>
          </a:xfrm>
          <a:prstGeom prst="rect">
            <a:avLst/>
          </a:prstGeom>
        </p:spPr>
      </p:pic>
      <p:pic>
        <p:nvPicPr>
          <p:cNvPr id="13" name="Picture 13">
            <a:extLst>
              <a:ext uri="{FF2B5EF4-FFF2-40B4-BE49-F238E27FC236}">
                <a16:creationId xmlns:a16="http://schemas.microsoft.com/office/drawing/2014/main" id="{C7624BDF-749F-0A49-A7B2-3210745B1E99}"/>
              </a:ext>
            </a:extLst>
          </p:cNvPr>
          <p:cNvPicPr>
            <a:picLocks noChangeAspect="1"/>
          </p:cNvPicPr>
          <p:nvPr/>
        </p:nvPicPr>
        <p:blipFill>
          <a:blip r:embed="rId5"/>
          <a:stretch>
            <a:fillRect/>
          </a:stretch>
        </p:blipFill>
        <p:spPr>
          <a:xfrm>
            <a:off x="6638579" y="25056264"/>
            <a:ext cx="8485585" cy="5438334"/>
          </a:xfrm>
          <a:prstGeom prst="rect">
            <a:avLst/>
          </a:prstGeom>
        </p:spPr>
      </p:pic>
      <p:sp>
        <p:nvSpPr>
          <p:cNvPr id="14" name="TextBox 13">
            <a:extLst>
              <a:ext uri="{FF2B5EF4-FFF2-40B4-BE49-F238E27FC236}">
                <a16:creationId xmlns:a16="http://schemas.microsoft.com/office/drawing/2014/main" id="{41161CFB-4ECE-356B-7013-BBFAEA88322D}"/>
              </a:ext>
            </a:extLst>
          </p:cNvPr>
          <p:cNvSpPr txBox="1"/>
          <p:nvPr/>
        </p:nvSpPr>
        <p:spPr>
          <a:xfrm>
            <a:off x="7983026" y="30581879"/>
            <a:ext cx="5440526"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a:latin typeface="Calibri"/>
                <a:ea typeface="+mn-lt"/>
                <a:cs typeface="+mn-lt"/>
              </a:rPr>
              <a:t>Figure 1. Unit cell of a morphic  silicon, </a:t>
            </a:r>
            <a:endParaRPr lang="en-US" sz="2200">
              <a:latin typeface="Calibri"/>
              <a:ea typeface="+mn-lt"/>
              <a:cs typeface="Calibri"/>
            </a:endParaRPr>
          </a:p>
          <a:p>
            <a:pPr algn="ctr"/>
            <a:r>
              <a:rPr lang="en-US" sz="2200">
                <a:latin typeface="Calibri"/>
                <a:ea typeface="+mn-lt"/>
                <a:cs typeface="+mn-lt"/>
              </a:rPr>
              <a:t>VESTA visualization</a:t>
            </a:r>
            <a:endParaRPr lang="en-US" sz="2200">
              <a:latin typeface="Calibri"/>
              <a:ea typeface="Calibri"/>
              <a:cs typeface="Calibri"/>
            </a:endParaRPr>
          </a:p>
          <a:p>
            <a:pPr algn="l"/>
            <a:endParaRPr lang="en-US" sz="2200">
              <a:latin typeface="Calibri"/>
              <a:ea typeface="Calibri"/>
              <a:cs typeface="Calibri"/>
            </a:endParaRPr>
          </a:p>
        </p:txBody>
      </p:sp>
      <p:sp>
        <p:nvSpPr>
          <p:cNvPr id="15" name="TextBox 14">
            <a:extLst>
              <a:ext uri="{FF2B5EF4-FFF2-40B4-BE49-F238E27FC236}">
                <a16:creationId xmlns:a16="http://schemas.microsoft.com/office/drawing/2014/main" id="{630C6495-EB00-94DB-5F5C-8EE037543FD7}"/>
              </a:ext>
            </a:extLst>
          </p:cNvPr>
          <p:cNvSpPr txBox="1"/>
          <p:nvPr/>
        </p:nvSpPr>
        <p:spPr>
          <a:xfrm>
            <a:off x="2093647" y="25338708"/>
            <a:ext cx="6349040"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Calibri"/>
                <a:ea typeface="+mn-lt"/>
                <a:cs typeface="+mn-lt"/>
              </a:rPr>
              <a:t>Unit cell of a morphic silicon</a:t>
            </a:r>
            <a:endParaRPr lang="en-US" sz="2400" b="1">
              <a:latin typeface="Calibri"/>
              <a:cs typeface="Calibri"/>
            </a:endParaRPr>
          </a:p>
          <a:p>
            <a:pPr marL="342900" indent="-342900">
              <a:buFont typeface="Calibri"/>
              <a:buChar char="-"/>
            </a:pPr>
            <a:r>
              <a:rPr lang="en-US" sz="2200">
                <a:latin typeface="Calibri"/>
                <a:ea typeface="+mn-lt"/>
                <a:cs typeface="+mn-lt"/>
              </a:rPr>
              <a:t>Number of atoms = 340 </a:t>
            </a:r>
          </a:p>
          <a:p>
            <a:pPr marL="342900" indent="-342900">
              <a:buFont typeface="Calibri"/>
              <a:buChar char="-"/>
            </a:pPr>
            <a:r>
              <a:rPr lang="en-US" sz="2200">
                <a:latin typeface="Calibri"/>
                <a:ea typeface="+mn-lt"/>
                <a:cs typeface="+mn-lt"/>
              </a:rPr>
              <a:t>Atom site type : Si</a:t>
            </a:r>
          </a:p>
          <a:p>
            <a:pPr marL="342900" indent="-342900">
              <a:buFont typeface="Calibri"/>
              <a:buChar char="-"/>
            </a:pPr>
            <a:r>
              <a:rPr lang="en-US" sz="2200">
                <a:latin typeface="Calibri"/>
                <a:ea typeface="+mn-lt"/>
                <a:cs typeface="+mn-lt"/>
              </a:rPr>
              <a:t>The material has a primitive lattice with no symmetry elements in its crystal structure.</a:t>
            </a:r>
          </a:p>
          <a:p>
            <a:pPr marL="342900" indent="-342900">
              <a:buFont typeface="Calibri"/>
              <a:buChar char="-"/>
            </a:pPr>
            <a:r>
              <a:rPr lang="en-US" sz="2200">
                <a:latin typeface="Calibri"/>
                <a:ea typeface="+mn-lt"/>
                <a:cs typeface="+mn-lt"/>
              </a:rPr>
              <a:t>Number of atom in the cell: 340</a:t>
            </a:r>
            <a:endParaRPr lang="en-US" sz="2200">
              <a:latin typeface="Calibri"/>
              <a:ea typeface="Calibri"/>
              <a:cs typeface="Calibri"/>
            </a:endParaRPr>
          </a:p>
          <a:p>
            <a:pPr marL="342900" indent="-342900">
              <a:buFont typeface="Calibri"/>
              <a:buChar char="-"/>
            </a:pPr>
            <a:r>
              <a:rPr lang="en-US" sz="2200">
                <a:latin typeface="Calibri"/>
                <a:ea typeface="+mn-lt"/>
                <a:cs typeface="+mn-lt"/>
              </a:rPr>
              <a:t>Cell length (a, b, c) = (18.7337, 18.7337, 18.7337)</a:t>
            </a:r>
            <a:endParaRPr lang="en-US" sz="2200">
              <a:latin typeface="Calibri"/>
              <a:ea typeface="Calibri"/>
              <a:cs typeface="Calibri"/>
            </a:endParaRPr>
          </a:p>
          <a:p>
            <a:pPr marL="342900" indent="-342900">
              <a:buFont typeface="Calibri"/>
              <a:buChar char="-"/>
            </a:pPr>
            <a:r>
              <a:rPr lang="en-US" sz="2200">
                <a:latin typeface="Calibri"/>
                <a:ea typeface="+mn-lt"/>
                <a:cs typeface="+mn-lt"/>
              </a:rPr>
              <a:t>Cell angle (𝛂, 𝛽, 𝞬) = (90, 90, 90)</a:t>
            </a:r>
            <a:endParaRPr lang="en-US" sz="2200">
              <a:latin typeface="Calibri"/>
              <a:ea typeface="Calibri"/>
              <a:cs typeface="Calibri"/>
            </a:endParaRPr>
          </a:p>
          <a:p>
            <a:pPr marL="342900" indent="-342900">
              <a:buFont typeface="Calibri"/>
              <a:buChar char="-"/>
            </a:pPr>
            <a:r>
              <a:rPr lang="en-US" sz="2200">
                <a:latin typeface="Calibri"/>
                <a:ea typeface="+mn-lt"/>
                <a:cs typeface="+mn-lt"/>
              </a:rPr>
              <a:t>Atom site type : Si</a:t>
            </a:r>
            <a:endParaRPr lang="en-US" sz="2200">
              <a:latin typeface="Calibri"/>
              <a:ea typeface="Calibri"/>
              <a:cs typeface="Calibri"/>
            </a:endParaRPr>
          </a:p>
          <a:p>
            <a:pPr marL="342900" indent="-342900">
              <a:buFont typeface="Calibri"/>
              <a:buChar char="-"/>
            </a:pPr>
            <a:r>
              <a:rPr lang="en-US" sz="2200">
                <a:latin typeface="Calibri"/>
                <a:ea typeface="+mn-lt"/>
                <a:cs typeface="+mn-lt"/>
              </a:rPr>
              <a:t>Atoms coordinate x, y, z site fraction </a:t>
            </a:r>
            <a:endParaRPr lang="en-US" sz="2200">
              <a:latin typeface="Calibri"/>
              <a:ea typeface="Calibri"/>
              <a:cs typeface="Calibri"/>
            </a:endParaRPr>
          </a:p>
          <a:p>
            <a:endParaRPr lang="en-US" sz="2200">
              <a:latin typeface="Calibri"/>
              <a:ea typeface="Calibri"/>
              <a:cs typeface="Calibri"/>
            </a:endParaRPr>
          </a:p>
          <a:p>
            <a:endParaRPr lang="en-US" sz="2200">
              <a:latin typeface="Calibri"/>
              <a:ea typeface="Calibri"/>
              <a:cs typeface="Calibri"/>
            </a:endParaRPr>
          </a:p>
        </p:txBody>
      </p:sp>
      <p:sp>
        <p:nvSpPr>
          <p:cNvPr id="16" name="TextBox 15">
            <a:extLst>
              <a:ext uri="{FF2B5EF4-FFF2-40B4-BE49-F238E27FC236}">
                <a16:creationId xmlns:a16="http://schemas.microsoft.com/office/drawing/2014/main" id="{D0CF66AB-0A13-C3D7-E37F-61671980780B}"/>
              </a:ext>
            </a:extLst>
          </p:cNvPr>
          <p:cNvSpPr txBox="1"/>
          <p:nvPr/>
        </p:nvSpPr>
        <p:spPr>
          <a:xfrm>
            <a:off x="16048185" y="11786787"/>
            <a:ext cx="1157930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solidFill>
                  <a:srgbClr val="C14C8A"/>
                </a:solidFill>
                <a:latin typeface="Calibri"/>
                <a:ea typeface="+mn-lt"/>
                <a:cs typeface="+mn-lt"/>
              </a:rPr>
              <a:t>Idea:</a:t>
            </a:r>
            <a:r>
              <a:rPr lang="en-US" sz="2200" b="1">
                <a:latin typeface="Calibri"/>
                <a:ea typeface="+mn-lt"/>
                <a:cs typeface="+mn-lt"/>
              </a:rPr>
              <a:t> </a:t>
            </a:r>
            <a:r>
              <a:rPr lang="en-US" sz="2200">
                <a:latin typeface="Calibri"/>
                <a:ea typeface="+mn-lt"/>
                <a:cs typeface="+mn-lt"/>
              </a:rPr>
              <a:t>project the neighbor atoms on to the surface of four- dimensional unit sphere, similarly to how the Riemann sphere is constructed with the transformation</a:t>
            </a:r>
            <a:endParaRPr lang="en-US">
              <a:latin typeface="Calibri"/>
              <a:ea typeface="Calibri"/>
              <a:cs typeface="Calibri"/>
            </a:endParaRPr>
          </a:p>
        </p:txBody>
      </p:sp>
      <p:sp>
        <p:nvSpPr>
          <p:cNvPr id="6" name="TextBox 5">
            <a:extLst>
              <a:ext uri="{FF2B5EF4-FFF2-40B4-BE49-F238E27FC236}">
                <a16:creationId xmlns:a16="http://schemas.microsoft.com/office/drawing/2014/main" id="{DB39FF75-B190-5541-3429-4C2385E70BB8}"/>
              </a:ext>
            </a:extLst>
          </p:cNvPr>
          <p:cNvSpPr txBox="1"/>
          <p:nvPr/>
        </p:nvSpPr>
        <p:spPr>
          <a:xfrm>
            <a:off x="17615526" y="15745721"/>
            <a:ext cx="4613003"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11" name="Picture 11">
            <a:extLst>
              <a:ext uri="{FF2B5EF4-FFF2-40B4-BE49-F238E27FC236}">
                <a16:creationId xmlns:a16="http://schemas.microsoft.com/office/drawing/2014/main" id="{DC316B88-B4F6-1C74-9FB2-D5BEA50D3887}"/>
              </a:ext>
            </a:extLst>
          </p:cNvPr>
          <p:cNvPicPr>
            <a:picLocks noChangeAspect="1"/>
          </p:cNvPicPr>
          <p:nvPr/>
        </p:nvPicPr>
        <p:blipFill>
          <a:blip r:embed="rId6"/>
          <a:stretch>
            <a:fillRect/>
          </a:stretch>
        </p:blipFill>
        <p:spPr>
          <a:xfrm>
            <a:off x="3220173" y="20870593"/>
            <a:ext cx="3555082" cy="500281"/>
          </a:xfrm>
          <a:prstGeom prst="rect">
            <a:avLst/>
          </a:prstGeom>
        </p:spPr>
      </p:pic>
      <p:pic>
        <p:nvPicPr>
          <p:cNvPr id="23" name="Picture 23">
            <a:extLst>
              <a:ext uri="{FF2B5EF4-FFF2-40B4-BE49-F238E27FC236}">
                <a16:creationId xmlns:a16="http://schemas.microsoft.com/office/drawing/2014/main" id="{65DFEE8D-072C-4F67-33EA-3A7CBDCC2D5D}"/>
              </a:ext>
            </a:extLst>
          </p:cNvPr>
          <p:cNvPicPr>
            <a:picLocks noChangeAspect="1"/>
          </p:cNvPicPr>
          <p:nvPr/>
        </p:nvPicPr>
        <p:blipFill>
          <a:blip r:embed="rId7"/>
          <a:stretch>
            <a:fillRect/>
          </a:stretch>
        </p:blipFill>
        <p:spPr>
          <a:xfrm>
            <a:off x="2664591" y="22248222"/>
            <a:ext cx="4834424" cy="527320"/>
          </a:xfrm>
          <a:prstGeom prst="rect">
            <a:avLst/>
          </a:prstGeom>
        </p:spPr>
      </p:pic>
      <p:pic>
        <p:nvPicPr>
          <p:cNvPr id="26" name="Picture 26">
            <a:extLst>
              <a:ext uri="{FF2B5EF4-FFF2-40B4-BE49-F238E27FC236}">
                <a16:creationId xmlns:a16="http://schemas.microsoft.com/office/drawing/2014/main" id="{83526CC9-4596-C578-E7D4-1F19C4B57ABC}"/>
              </a:ext>
            </a:extLst>
          </p:cNvPr>
          <p:cNvPicPr>
            <a:picLocks noChangeAspect="1"/>
          </p:cNvPicPr>
          <p:nvPr/>
        </p:nvPicPr>
        <p:blipFill>
          <a:blip r:embed="rId8"/>
          <a:stretch>
            <a:fillRect/>
          </a:stretch>
        </p:blipFill>
        <p:spPr>
          <a:xfrm>
            <a:off x="3172045" y="16786778"/>
            <a:ext cx="9264759" cy="907513"/>
          </a:xfrm>
          <a:prstGeom prst="rect">
            <a:avLst/>
          </a:prstGeom>
        </p:spPr>
      </p:pic>
      <p:sp>
        <p:nvSpPr>
          <p:cNvPr id="28" name="TextBox 27">
            <a:extLst>
              <a:ext uri="{FF2B5EF4-FFF2-40B4-BE49-F238E27FC236}">
                <a16:creationId xmlns:a16="http://schemas.microsoft.com/office/drawing/2014/main" id="{18778519-2413-8AD3-B25F-F869B1B7D525}"/>
              </a:ext>
            </a:extLst>
          </p:cNvPr>
          <p:cNvSpPr txBox="1"/>
          <p:nvPr/>
        </p:nvSpPr>
        <p:spPr>
          <a:xfrm>
            <a:off x="4381008" y="23781065"/>
            <a:ext cx="767750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latin typeface="Calibri"/>
                <a:cs typeface="Calibri"/>
              </a:rPr>
              <a:t>Table 1. Mathematical equations for </a:t>
            </a:r>
            <a:r>
              <a:rPr lang="en-US" sz="2200" err="1">
                <a:latin typeface="Calibri"/>
                <a:cs typeface="Calibri"/>
              </a:rPr>
              <a:t>bispectrum</a:t>
            </a:r>
            <a:r>
              <a:rPr lang="en-US" sz="2200">
                <a:latin typeface="Calibri"/>
                <a:cs typeface="Calibri"/>
              </a:rPr>
              <a:t> calculation </a:t>
            </a:r>
            <a:endParaRPr lang="en-US"/>
          </a:p>
        </p:txBody>
      </p:sp>
      <p:pic>
        <p:nvPicPr>
          <p:cNvPr id="3" name="Picture 8">
            <a:extLst>
              <a:ext uri="{FF2B5EF4-FFF2-40B4-BE49-F238E27FC236}">
                <a16:creationId xmlns:a16="http://schemas.microsoft.com/office/drawing/2014/main" id="{0C6B56FA-0848-CAFC-D647-087DE6DF77D1}"/>
              </a:ext>
            </a:extLst>
          </p:cNvPr>
          <p:cNvPicPr>
            <a:picLocks noChangeAspect="1"/>
          </p:cNvPicPr>
          <p:nvPr/>
        </p:nvPicPr>
        <p:blipFill>
          <a:blip r:embed="rId9"/>
          <a:stretch>
            <a:fillRect/>
          </a:stretch>
        </p:blipFill>
        <p:spPr>
          <a:xfrm>
            <a:off x="15942644" y="7613760"/>
            <a:ext cx="2276570" cy="1471727"/>
          </a:xfrm>
          <a:prstGeom prst="rect">
            <a:avLst/>
          </a:prstGeom>
        </p:spPr>
      </p:pic>
      <p:sp>
        <p:nvSpPr>
          <p:cNvPr id="12" name="Rectangle: Rounded Corners 11">
            <a:extLst>
              <a:ext uri="{FF2B5EF4-FFF2-40B4-BE49-F238E27FC236}">
                <a16:creationId xmlns:a16="http://schemas.microsoft.com/office/drawing/2014/main" id="{482B5D7A-D7B5-115B-2A17-B5DAD1C329F3}"/>
              </a:ext>
            </a:extLst>
          </p:cNvPr>
          <p:cNvSpPr/>
          <p:nvPr/>
        </p:nvSpPr>
        <p:spPr>
          <a:xfrm>
            <a:off x="20752699" y="16449393"/>
            <a:ext cx="2023102" cy="1076375"/>
          </a:xfrm>
          <a:prstGeom prst="round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a:solidFill>
                  <a:schemeClr val="tx1"/>
                </a:solidFill>
                <a:latin typeface="Calibri"/>
                <a:cs typeface="Calibri"/>
              </a:rPr>
              <a:t>Data preparation</a:t>
            </a:r>
          </a:p>
        </p:txBody>
      </p:sp>
      <p:pic>
        <p:nvPicPr>
          <p:cNvPr id="17" name="Picture 17" descr="Diagram&#10;&#10;Description automatically generated">
            <a:extLst>
              <a:ext uri="{FF2B5EF4-FFF2-40B4-BE49-F238E27FC236}">
                <a16:creationId xmlns:a16="http://schemas.microsoft.com/office/drawing/2014/main" id="{5E56A588-4D2E-95E1-2462-03C9AD30E9E6}"/>
              </a:ext>
            </a:extLst>
          </p:cNvPr>
          <p:cNvPicPr>
            <a:picLocks noChangeAspect="1"/>
          </p:cNvPicPr>
          <p:nvPr/>
        </p:nvPicPr>
        <p:blipFill>
          <a:blip r:embed="rId10"/>
          <a:stretch>
            <a:fillRect/>
          </a:stretch>
        </p:blipFill>
        <p:spPr>
          <a:xfrm>
            <a:off x="18764860" y="7075364"/>
            <a:ext cx="2572433" cy="2640740"/>
          </a:xfrm>
          <a:prstGeom prst="rect">
            <a:avLst/>
          </a:prstGeom>
          <a:ln>
            <a:solidFill>
              <a:schemeClr val="bg1">
                <a:lumMod val="65000"/>
              </a:schemeClr>
            </a:solidFill>
          </a:ln>
        </p:spPr>
      </p:pic>
      <p:sp>
        <p:nvSpPr>
          <p:cNvPr id="18" name="TextBox 17">
            <a:extLst>
              <a:ext uri="{FF2B5EF4-FFF2-40B4-BE49-F238E27FC236}">
                <a16:creationId xmlns:a16="http://schemas.microsoft.com/office/drawing/2014/main" id="{08F332EC-F1BE-9659-78D1-B128393F6456}"/>
              </a:ext>
            </a:extLst>
          </p:cNvPr>
          <p:cNvSpPr txBox="1"/>
          <p:nvPr/>
        </p:nvSpPr>
        <p:spPr>
          <a:xfrm>
            <a:off x="18771317" y="10476263"/>
            <a:ext cx="87074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alibri"/>
                <a:ea typeface="+mn-lt"/>
                <a:cs typeface="+mn-lt"/>
              </a:rPr>
              <a:t>Figure 2. (a) Coordinate transformation, shift origin O to center atom </a:t>
            </a:r>
            <a:r>
              <a:rPr lang="en-US" sz="1600" err="1">
                <a:latin typeface="Calibri"/>
                <a:ea typeface="+mn-lt"/>
                <a:cs typeface="+mn-lt"/>
              </a:rPr>
              <a:t>i</a:t>
            </a:r>
            <a:r>
              <a:rPr lang="en-US" sz="1600">
                <a:latin typeface="Calibri"/>
                <a:ea typeface="+mn-lt"/>
                <a:cs typeface="+mn-lt"/>
              </a:rPr>
              <a:t> location, (b) Define position of a neighbor atom k relative to a central atom </a:t>
            </a:r>
            <a:r>
              <a:rPr lang="en-US" sz="1600" err="1">
                <a:latin typeface="Calibri"/>
                <a:ea typeface="+mn-lt"/>
                <a:cs typeface="+mn-lt"/>
              </a:rPr>
              <a:t>i</a:t>
            </a:r>
            <a:r>
              <a:rPr lang="en-US" sz="1600">
                <a:latin typeface="Calibri"/>
                <a:ea typeface="+mn-lt"/>
                <a:cs typeface="+mn-lt"/>
              </a:rPr>
              <a:t> is a point within the 3D ball of radius, (c ) Visualize cut off region around center atom </a:t>
            </a:r>
            <a:r>
              <a:rPr lang="en-US" sz="1600" err="1">
                <a:latin typeface="Calibri"/>
                <a:ea typeface="+mn-lt"/>
                <a:cs typeface="+mn-lt"/>
              </a:rPr>
              <a:t>i</a:t>
            </a:r>
          </a:p>
        </p:txBody>
      </p:sp>
      <p:pic>
        <p:nvPicPr>
          <p:cNvPr id="19" name="Picture 19">
            <a:extLst>
              <a:ext uri="{FF2B5EF4-FFF2-40B4-BE49-F238E27FC236}">
                <a16:creationId xmlns:a16="http://schemas.microsoft.com/office/drawing/2014/main" id="{D52D005A-DD3D-AB4C-5615-A835357E90BD}"/>
              </a:ext>
            </a:extLst>
          </p:cNvPr>
          <p:cNvPicPr>
            <a:picLocks noChangeAspect="1"/>
          </p:cNvPicPr>
          <p:nvPr/>
        </p:nvPicPr>
        <p:blipFill>
          <a:blip r:embed="rId11"/>
          <a:stretch>
            <a:fillRect/>
          </a:stretch>
        </p:blipFill>
        <p:spPr>
          <a:xfrm>
            <a:off x="21451182" y="7081023"/>
            <a:ext cx="2633639" cy="2640081"/>
          </a:xfrm>
          <a:prstGeom prst="rect">
            <a:avLst/>
          </a:prstGeom>
          <a:ln>
            <a:solidFill>
              <a:schemeClr val="bg1">
                <a:lumMod val="65000"/>
              </a:schemeClr>
            </a:solidFill>
          </a:ln>
        </p:spPr>
      </p:pic>
      <p:sp>
        <p:nvSpPr>
          <p:cNvPr id="24" name="TextBox 23">
            <a:extLst>
              <a:ext uri="{FF2B5EF4-FFF2-40B4-BE49-F238E27FC236}">
                <a16:creationId xmlns:a16="http://schemas.microsoft.com/office/drawing/2014/main" id="{32652E20-082F-AF75-1B6E-C0437E784C93}"/>
              </a:ext>
            </a:extLst>
          </p:cNvPr>
          <p:cNvSpPr txBox="1"/>
          <p:nvPr/>
        </p:nvSpPr>
        <p:spPr>
          <a:xfrm>
            <a:off x="15706425" y="5673769"/>
            <a:ext cx="338286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cs typeface="Calibri"/>
              </a:rPr>
              <a:t>Data preparation</a:t>
            </a:r>
          </a:p>
        </p:txBody>
      </p:sp>
      <p:pic>
        <p:nvPicPr>
          <p:cNvPr id="25" name="Picture 26" descr="Diagram&#10;&#10;Description automatically generated">
            <a:extLst>
              <a:ext uri="{FF2B5EF4-FFF2-40B4-BE49-F238E27FC236}">
                <a16:creationId xmlns:a16="http://schemas.microsoft.com/office/drawing/2014/main" id="{9BC80CC2-C10D-FB42-79E0-1DAF4A999EEB}"/>
              </a:ext>
            </a:extLst>
          </p:cNvPr>
          <p:cNvPicPr>
            <a:picLocks noChangeAspect="1"/>
          </p:cNvPicPr>
          <p:nvPr/>
        </p:nvPicPr>
        <p:blipFill>
          <a:blip r:embed="rId12"/>
          <a:stretch>
            <a:fillRect/>
          </a:stretch>
        </p:blipFill>
        <p:spPr>
          <a:xfrm>
            <a:off x="24247253" y="7088949"/>
            <a:ext cx="2901141" cy="2641901"/>
          </a:xfrm>
          <a:prstGeom prst="rect">
            <a:avLst/>
          </a:prstGeom>
          <a:ln>
            <a:solidFill>
              <a:schemeClr val="bg1">
                <a:lumMod val="65000"/>
              </a:schemeClr>
            </a:solidFill>
          </a:ln>
        </p:spPr>
      </p:pic>
      <p:sp>
        <p:nvSpPr>
          <p:cNvPr id="27" name="TextBox 26">
            <a:extLst>
              <a:ext uri="{FF2B5EF4-FFF2-40B4-BE49-F238E27FC236}">
                <a16:creationId xmlns:a16="http://schemas.microsoft.com/office/drawing/2014/main" id="{2EB091CF-4B68-128A-C549-1F53A20B10BA}"/>
              </a:ext>
            </a:extLst>
          </p:cNvPr>
          <p:cNvSpPr txBox="1"/>
          <p:nvPr/>
        </p:nvSpPr>
        <p:spPr>
          <a:xfrm>
            <a:off x="15751030" y="6285315"/>
            <a:ext cx="11947343"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ea typeface="+mn-lt"/>
                <a:cs typeface="+mn-lt"/>
              </a:rPr>
              <a:t>Define the coordinates (x', y', z') of the neighbor atoms with respect to the center atom's frame of reference.</a:t>
            </a:r>
            <a:endParaRPr lang="en-US"/>
          </a:p>
          <a:p>
            <a:pPr algn="l"/>
            <a:endParaRPr lang="en-US"/>
          </a:p>
        </p:txBody>
      </p:sp>
      <p:sp>
        <p:nvSpPr>
          <p:cNvPr id="31" name="TextBox 30">
            <a:extLst>
              <a:ext uri="{FF2B5EF4-FFF2-40B4-BE49-F238E27FC236}">
                <a16:creationId xmlns:a16="http://schemas.microsoft.com/office/drawing/2014/main" id="{B0932D1F-C01C-3F79-427D-9DE8B64E5366}"/>
              </a:ext>
            </a:extLst>
          </p:cNvPr>
          <p:cNvSpPr txBox="1"/>
          <p:nvPr/>
        </p:nvSpPr>
        <p:spPr>
          <a:xfrm>
            <a:off x="2156531" y="12559540"/>
            <a:ext cx="9488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cs typeface="Calibri"/>
              </a:rPr>
              <a:t>Local density neighbor function in 3D/ 4D dimensional space</a:t>
            </a:r>
            <a:endParaRPr lang="en-US" sz="2400" b="1"/>
          </a:p>
        </p:txBody>
      </p:sp>
      <p:pic>
        <p:nvPicPr>
          <p:cNvPr id="37" name="Picture 39" descr="Text&#10;&#10;Description automatically generated">
            <a:extLst>
              <a:ext uri="{FF2B5EF4-FFF2-40B4-BE49-F238E27FC236}">
                <a16:creationId xmlns:a16="http://schemas.microsoft.com/office/drawing/2014/main" id="{12BB6C6E-D34B-DB22-D313-864C0AA0CE94}"/>
              </a:ext>
            </a:extLst>
          </p:cNvPr>
          <p:cNvPicPr>
            <a:picLocks noChangeAspect="1"/>
          </p:cNvPicPr>
          <p:nvPr/>
        </p:nvPicPr>
        <p:blipFill>
          <a:blip r:embed="rId13"/>
          <a:stretch>
            <a:fillRect/>
          </a:stretch>
        </p:blipFill>
        <p:spPr>
          <a:xfrm>
            <a:off x="29968521" y="11268412"/>
            <a:ext cx="11423737" cy="5195801"/>
          </a:xfrm>
          <a:prstGeom prst="rect">
            <a:avLst/>
          </a:prstGeom>
        </p:spPr>
      </p:pic>
      <p:pic>
        <p:nvPicPr>
          <p:cNvPr id="40" name="Picture 40" descr="Text&#10;&#10;Description automatically generated">
            <a:extLst>
              <a:ext uri="{FF2B5EF4-FFF2-40B4-BE49-F238E27FC236}">
                <a16:creationId xmlns:a16="http://schemas.microsoft.com/office/drawing/2014/main" id="{CF86E91B-A51D-6955-0689-AA65634700BE}"/>
              </a:ext>
            </a:extLst>
          </p:cNvPr>
          <p:cNvPicPr>
            <a:picLocks noChangeAspect="1"/>
          </p:cNvPicPr>
          <p:nvPr/>
        </p:nvPicPr>
        <p:blipFill>
          <a:blip r:embed="rId14"/>
          <a:stretch>
            <a:fillRect/>
          </a:stretch>
        </p:blipFill>
        <p:spPr>
          <a:xfrm>
            <a:off x="29968521" y="6549742"/>
            <a:ext cx="11423735" cy="4543428"/>
          </a:xfrm>
          <a:prstGeom prst="rect">
            <a:avLst/>
          </a:prstGeom>
        </p:spPr>
      </p:pic>
      <p:sp>
        <p:nvSpPr>
          <p:cNvPr id="41" name="TextBox 40">
            <a:extLst>
              <a:ext uri="{FF2B5EF4-FFF2-40B4-BE49-F238E27FC236}">
                <a16:creationId xmlns:a16="http://schemas.microsoft.com/office/drawing/2014/main" id="{0AC5C76F-1F65-7E91-AC6A-19612DA4AFD3}"/>
              </a:ext>
            </a:extLst>
          </p:cNvPr>
          <p:cNvSpPr txBox="1"/>
          <p:nvPr/>
        </p:nvSpPr>
        <p:spPr>
          <a:xfrm>
            <a:off x="29968521" y="16515567"/>
            <a:ext cx="1127342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Calibri"/>
                <a:ea typeface="+mn-lt"/>
                <a:cs typeface="+mn-lt"/>
              </a:rPr>
              <a:t>New Python scripts have been developed to calculate: </a:t>
            </a:r>
            <a:endParaRPr lang="en-US" b="1">
              <a:latin typeface="Calibri"/>
              <a:ea typeface="+mn-lt"/>
              <a:cs typeface="+mn-lt"/>
            </a:endParaRPr>
          </a:p>
          <a:p>
            <a:pPr marL="342900" indent="-342900">
              <a:buFont typeface="Calibri"/>
              <a:buChar char="-"/>
            </a:pPr>
            <a:r>
              <a:rPr lang="en-US" sz="2000">
                <a:latin typeface="Calibri"/>
                <a:ea typeface="+mn-lt"/>
                <a:cs typeface="+mn-lt"/>
              </a:rPr>
              <a:t>Clebsch-Gordan Coefficients </a:t>
            </a:r>
            <a:endParaRPr lang="en-US">
              <a:latin typeface="Calibri"/>
              <a:ea typeface="+mn-lt"/>
              <a:cs typeface="+mn-lt"/>
            </a:endParaRPr>
          </a:p>
          <a:p>
            <a:pPr marL="342900" indent="-342900">
              <a:buFont typeface="Calibri"/>
              <a:buChar char="-"/>
            </a:pPr>
            <a:r>
              <a:rPr lang="en-US" sz="2000">
                <a:latin typeface="Calibri"/>
                <a:ea typeface="+mn-lt"/>
                <a:cs typeface="+mn-lt"/>
              </a:rPr>
              <a:t>Wigner-D functions</a:t>
            </a:r>
            <a:endParaRPr lang="en-US">
              <a:latin typeface="Calibri"/>
              <a:ea typeface="+mn-lt"/>
              <a:cs typeface="+mn-lt"/>
            </a:endParaRPr>
          </a:p>
          <a:p>
            <a:pPr marL="342900" indent="-342900">
              <a:buFont typeface="Calibri"/>
              <a:buChar char="-"/>
            </a:pPr>
            <a:r>
              <a:rPr lang="en-US" sz="2000">
                <a:latin typeface="Calibri"/>
                <a:ea typeface="+mn-lt"/>
                <a:cs typeface="+mn-lt"/>
              </a:rPr>
              <a:t>Rotational Matrix U</a:t>
            </a:r>
            <a:endParaRPr lang="en-US">
              <a:latin typeface="Calibri"/>
              <a:ea typeface="+mn-lt"/>
              <a:cs typeface="+mn-lt"/>
            </a:endParaRPr>
          </a:p>
          <a:p>
            <a:pPr marL="342900" indent="-342900">
              <a:buFont typeface="Calibri"/>
              <a:buChar char="-"/>
            </a:pPr>
            <a:r>
              <a:rPr lang="en-US" sz="2000">
                <a:latin typeface="Calibri"/>
                <a:ea typeface="+mn-lt"/>
                <a:cs typeface="+mn-lt"/>
              </a:rPr>
              <a:t>Expansion coefficient density function</a:t>
            </a:r>
            <a:endParaRPr lang="en-US">
              <a:latin typeface="Calibri"/>
              <a:ea typeface="+mn-lt"/>
              <a:cs typeface="+mn-lt"/>
            </a:endParaRPr>
          </a:p>
          <a:p>
            <a:r>
              <a:rPr lang="en-US" sz="2000">
                <a:latin typeface="Calibri"/>
                <a:ea typeface="+mn-lt"/>
                <a:cs typeface="+mn-lt"/>
              </a:rPr>
              <a:t>with optimized running times that do not require the use of third-party libraries such as </a:t>
            </a:r>
            <a:r>
              <a:rPr lang="en-US" sz="2000" err="1">
                <a:latin typeface="Calibri"/>
                <a:ea typeface="+mn-lt"/>
                <a:cs typeface="+mn-lt"/>
              </a:rPr>
              <a:t>SymPy</a:t>
            </a:r>
            <a:r>
              <a:rPr lang="en-US" sz="2000">
                <a:latin typeface="Calibri"/>
                <a:ea typeface="+mn-lt"/>
                <a:cs typeface="+mn-lt"/>
              </a:rPr>
              <a:t>. Our custom functions exhibits faster running times than </a:t>
            </a:r>
            <a:r>
              <a:rPr lang="en-US" sz="2000" err="1">
                <a:latin typeface="Calibri"/>
                <a:ea typeface="+mn-lt"/>
                <a:cs typeface="+mn-lt"/>
              </a:rPr>
              <a:t>SymPy's</a:t>
            </a:r>
            <a:r>
              <a:rPr lang="en-US" sz="2000">
                <a:latin typeface="Calibri"/>
                <a:ea typeface="+mn-lt"/>
                <a:cs typeface="+mn-lt"/>
              </a:rPr>
              <a:t> implementation</a:t>
            </a:r>
            <a:endParaRPr lang="en-US" sz="2000">
              <a:latin typeface="Calibri"/>
            </a:endParaRPr>
          </a:p>
        </p:txBody>
      </p:sp>
      <p:sp>
        <p:nvSpPr>
          <p:cNvPr id="42" name="TextBox 41">
            <a:extLst>
              <a:ext uri="{FF2B5EF4-FFF2-40B4-BE49-F238E27FC236}">
                <a16:creationId xmlns:a16="http://schemas.microsoft.com/office/drawing/2014/main" id="{1AEF1D08-0165-4C93-DEBA-378B5E7582F3}"/>
              </a:ext>
            </a:extLst>
          </p:cNvPr>
          <p:cNvSpPr txBox="1"/>
          <p:nvPr/>
        </p:nvSpPr>
        <p:spPr>
          <a:xfrm>
            <a:off x="29968520" y="6031282"/>
            <a:ext cx="424632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err="1">
                <a:latin typeface="Calibri"/>
                <a:cs typeface="Calibri"/>
              </a:rPr>
              <a:t>Bispectrum</a:t>
            </a:r>
            <a:r>
              <a:rPr lang="en-US" sz="2200" b="1">
                <a:latin typeface="Calibri"/>
                <a:cs typeface="Calibri"/>
              </a:rPr>
              <a:t> calculation :</a:t>
            </a:r>
            <a:endParaRPr lang="en-US" sz="2200">
              <a:latin typeface="Calibri"/>
              <a:cs typeface="Calibri"/>
            </a:endParaRPr>
          </a:p>
        </p:txBody>
      </p:sp>
      <p:sp>
        <p:nvSpPr>
          <p:cNvPr id="43" name="TextBox 42">
            <a:extLst>
              <a:ext uri="{FF2B5EF4-FFF2-40B4-BE49-F238E27FC236}">
                <a16:creationId xmlns:a16="http://schemas.microsoft.com/office/drawing/2014/main" id="{C7B2784B-EF66-B0BF-FC82-092B4E1BA304}"/>
              </a:ext>
            </a:extLst>
          </p:cNvPr>
          <p:cNvSpPr txBox="1"/>
          <p:nvPr/>
        </p:nvSpPr>
        <p:spPr>
          <a:xfrm>
            <a:off x="19207008" y="9789090"/>
            <a:ext cx="807928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alibri"/>
                <a:cs typeface="Calibri"/>
              </a:rPr>
              <a:t>               (a)                                                       (b)                                                          (c )</a:t>
            </a:r>
          </a:p>
        </p:txBody>
      </p:sp>
      <p:pic>
        <p:nvPicPr>
          <p:cNvPr id="9" name="Picture 9">
            <a:extLst>
              <a:ext uri="{FF2B5EF4-FFF2-40B4-BE49-F238E27FC236}">
                <a16:creationId xmlns:a16="http://schemas.microsoft.com/office/drawing/2014/main" id="{69FD8312-ECE7-E093-3A55-8C72686B05F2}"/>
              </a:ext>
            </a:extLst>
          </p:cNvPr>
          <p:cNvPicPr>
            <a:picLocks noChangeAspect="1"/>
          </p:cNvPicPr>
          <p:nvPr/>
        </p:nvPicPr>
        <p:blipFill>
          <a:blip r:embed="rId15"/>
          <a:stretch>
            <a:fillRect/>
          </a:stretch>
        </p:blipFill>
        <p:spPr>
          <a:xfrm>
            <a:off x="19235435" y="12933121"/>
            <a:ext cx="5193099" cy="762455"/>
          </a:xfrm>
          <a:prstGeom prst="rect">
            <a:avLst/>
          </a:prstGeom>
        </p:spPr>
      </p:pic>
      <p:pic>
        <p:nvPicPr>
          <p:cNvPr id="10" name="Picture 19">
            <a:extLst>
              <a:ext uri="{FF2B5EF4-FFF2-40B4-BE49-F238E27FC236}">
                <a16:creationId xmlns:a16="http://schemas.microsoft.com/office/drawing/2014/main" id="{D4DBAEC0-AAFF-99F3-C564-F75B5176C3C4}"/>
              </a:ext>
            </a:extLst>
          </p:cNvPr>
          <p:cNvPicPr>
            <a:picLocks noChangeAspect="1"/>
          </p:cNvPicPr>
          <p:nvPr/>
        </p:nvPicPr>
        <p:blipFill>
          <a:blip r:embed="rId16"/>
          <a:stretch>
            <a:fillRect/>
          </a:stretch>
        </p:blipFill>
        <p:spPr>
          <a:xfrm>
            <a:off x="19770272" y="13950777"/>
            <a:ext cx="4313207" cy="932556"/>
          </a:xfrm>
          <a:prstGeom prst="rect">
            <a:avLst/>
          </a:prstGeom>
        </p:spPr>
      </p:pic>
      <p:sp>
        <p:nvSpPr>
          <p:cNvPr id="20" name="TextBox 19">
            <a:extLst>
              <a:ext uri="{FF2B5EF4-FFF2-40B4-BE49-F238E27FC236}">
                <a16:creationId xmlns:a16="http://schemas.microsoft.com/office/drawing/2014/main" id="{20D1D5AC-0FF6-FFC5-91C9-37CC8598E32E}"/>
              </a:ext>
            </a:extLst>
          </p:cNvPr>
          <p:cNvSpPr txBox="1"/>
          <p:nvPr/>
        </p:nvSpPr>
        <p:spPr>
          <a:xfrm>
            <a:off x="2020934" y="15282171"/>
            <a:ext cx="79880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err="1">
                <a:latin typeface="Calibri"/>
                <a:ea typeface="+mn-lt"/>
                <a:cs typeface="+mn-lt"/>
              </a:rPr>
              <a:t>Bispectrum</a:t>
            </a:r>
            <a:r>
              <a:rPr lang="en-US" sz="2400" b="1">
                <a:latin typeface="Calibri"/>
                <a:ea typeface="+mn-lt"/>
                <a:cs typeface="+mn-lt"/>
              </a:rPr>
              <a:t> - S(O)4</a:t>
            </a:r>
            <a:endParaRPr lang="en-US" sz="2400" b="1">
              <a:latin typeface="Calibri"/>
              <a:cs typeface="Calibri"/>
            </a:endParaRPr>
          </a:p>
        </p:txBody>
      </p:sp>
      <p:sp>
        <p:nvSpPr>
          <p:cNvPr id="29" name="TextBox 28">
            <a:extLst>
              <a:ext uri="{FF2B5EF4-FFF2-40B4-BE49-F238E27FC236}">
                <a16:creationId xmlns:a16="http://schemas.microsoft.com/office/drawing/2014/main" id="{7D92FA9A-0FEB-EE85-11BC-54DF60AD20E2}"/>
              </a:ext>
            </a:extLst>
          </p:cNvPr>
          <p:cNvSpPr txBox="1"/>
          <p:nvPr/>
        </p:nvSpPr>
        <p:spPr>
          <a:xfrm>
            <a:off x="18848717" y="171450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latin typeface="Lustria"/>
            </a:endParaRPr>
          </a:p>
        </p:txBody>
      </p:sp>
      <p:sp>
        <p:nvSpPr>
          <p:cNvPr id="30" name="Rectangle: Rounded Corners 29">
            <a:extLst>
              <a:ext uri="{FF2B5EF4-FFF2-40B4-BE49-F238E27FC236}">
                <a16:creationId xmlns:a16="http://schemas.microsoft.com/office/drawing/2014/main" id="{DA98A0C7-5A54-98A6-BEB4-4983091BCE77}"/>
              </a:ext>
            </a:extLst>
          </p:cNvPr>
          <p:cNvSpPr/>
          <p:nvPr/>
        </p:nvSpPr>
        <p:spPr>
          <a:xfrm>
            <a:off x="17442799" y="16415467"/>
            <a:ext cx="1880558" cy="1121435"/>
          </a:xfrm>
          <a:prstGeom prst="roundRect">
            <a:avLst/>
          </a:prstGeom>
          <a:solidFill>
            <a:srgbClr val="F5F1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rgbClr val="000000"/>
                </a:solidFill>
                <a:latin typeface="Calibri"/>
                <a:ea typeface="+mn-lt"/>
                <a:cs typeface="+mn-lt"/>
              </a:rPr>
              <a:t>Define input parameters </a:t>
            </a:r>
          </a:p>
        </p:txBody>
      </p:sp>
      <p:sp>
        <p:nvSpPr>
          <p:cNvPr id="32" name="Rectangle: Rounded Corners 31">
            <a:extLst>
              <a:ext uri="{FF2B5EF4-FFF2-40B4-BE49-F238E27FC236}">
                <a16:creationId xmlns:a16="http://schemas.microsoft.com/office/drawing/2014/main" id="{83C7535F-0213-AB73-DDFC-C4C03DD94FF0}"/>
              </a:ext>
            </a:extLst>
          </p:cNvPr>
          <p:cNvSpPr/>
          <p:nvPr/>
        </p:nvSpPr>
        <p:spPr>
          <a:xfrm>
            <a:off x="19206756" y="18501483"/>
            <a:ext cx="5313870" cy="1121433"/>
          </a:xfrm>
          <a:prstGeom prst="roundRect">
            <a:avLst/>
          </a:prstGeom>
          <a:solidFill>
            <a:srgbClr val="D8F7D5"/>
          </a:solidFill>
          <a:ln>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200">
                <a:solidFill>
                  <a:schemeClr val="tx1"/>
                </a:solidFill>
                <a:latin typeface="Calibri"/>
                <a:cs typeface="Calibri"/>
              </a:rPr>
              <a:t>Generate possible m values from input </a:t>
            </a:r>
          </a:p>
        </p:txBody>
      </p:sp>
      <p:sp>
        <p:nvSpPr>
          <p:cNvPr id="33" name="Rectangle: Rounded Corners 32">
            <a:extLst>
              <a:ext uri="{FF2B5EF4-FFF2-40B4-BE49-F238E27FC236}">
                <a16:creationId xmlns:a16="http://schemas.microsoft.com/office/drawing/2014/main" id="{7672594D-5E26-A2EA-9A31-131E23B9D626}"/>
              </a:ext>
            </a:extLst>
          </p:cNvPr>
          <p:cNvSpPr/>
          <p:nvPr/>
        </p:nvSpPr>
        <p:spPr>
          <a:xfrm>
            <a:off x="19103238" y="20692593"/>
            <a:ext cx="5313870" cy="1121433"/>
          </a:xfrm>
          <a:prstGeom prst="roundRect">
            <a:avLst/>
          </a:prstGeom>
          <a:solidFill>
            <a:srgbClr val="D8F7D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200">
                <a:solidFill>
                  <a:schemeClr val="tx1"/>
                </a:solidFill>
                <a:latin typeface="Calibri"/>
                <a:ea typeface="+mn-lt"/>
                <a:cs typeface="+mn-lt"/>
              </a:rPr>
              <a:t>Coupling Coefficient </a:t>
            </a:r>
            <a:endParaRPr lang="en-US" sz="2200">
              <a:solidFill>
                <a:schemeClr val="tx1"/>
              </a:solidFill>
              <a:latin typeface="Calibri"/>
              <a:cs typeface="Calibri"/>
            </a:endParaRPr>
          </a:p>
          <a:p>
            <a:pPr algn="ctr"/>
            <a:endParaRPr lang="en-US" sz="2200">
              <a:solidFill>
                <a:schemeClr val="tx1"/>
              </a:solidFill>
              <a:latin typeface="Calibri"/>
              <a:cs typeface="Calibri"/>
            </a:endParaRPr>
          </a:p>
        </p:txBody>
      </p:sp>
      <p:pic>
        <p:nvPicPr>
          <p:cNvPr id="34" name="Picture 34">
            <a:extLst>
              <a:ext uri="{FF2B5EF4-FFF2-40B4-BE49-F238E27FC236}">
                <a16:creationId xmlns:a16="http://schemas.microsoft.com/office/drawing/2014/main" id="{361F55D9-D03E-4A15-0F73-661C23A41F0B}"/>
              </a:ext>
            </a:extLst>
          </p:cNvPr>
          <p:cNvPicPr>
            <a:picLocks noChangeAspect="1"/>
          </p:cNvPicPr>
          <p:nvPr/>
        </p:nvPicPr>
        <p:blipFill>
          <a:blip r:embed="rId17"/>
          <a:stretch>
            <a:fillRect/>
          </a:stretch>
        </p:blipFill>
        <p:spPr>
          <a:xfrm>
            <a:off x="19952900" y="21206057"/>
            <a:ext cx="3761113" cy="461171"/>
          </a:xfrm>
          <a:prstGeom prst="rect">
            <a:avLst/>
          </a:prstGeom>
        </p:spPr>
      </p:pic>
      <p:sp>
        <p:nvSpPr>
          <p:cNvPr id="35" name="Rectangle: Rounded Corners 34">
            <a:extLst>
              <a:ext uri="{FF2B5EF4-FFF2-40B4-BE49-F238E27FC236}">
                <a16:creationId xmlns:a16="http://schemas.microsoft.com/office/drawing/2014/main" id="{41D3B206-AE8E-57E2-6247-B198186370F9}"/>
              </a:ext>
            </a:extLst>
          </p:cNvPr>
          <p:cNvSpPr/>
          <p:nvPr/>
        </p:nvSpPr>
        <p:spPr>
          <a:xfrm>
            <a:off x="19137745" y="22831944"/>
            <a:ext cx="5313870" cy="1121433"/>
          </a:xfrm>
          <a:prstGeom prst="roundRect">
            <a:avLst/>
          </a:prstGeom>
          <a:solidFill>
            <a:srgbClr val="D8F7D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200">
                <a:solidFill>
                  <a:schemeClr val="tx1"/>
                </a:solidFill>
                <a:latin typeface="Calibri"/>
                <a:ea typeface="+mn-lt"/>
                <a:cs typeface="+mn-lt"/>
              </a:rPr>
              <a:t>Rotational Matrix U via Wigner D function</a:t>
            </a:r>
            <a:endParaRPr lang="en-US" sz="2200">
              <a:solidFill>
                <a:schemeClr val="tx1"/>
              </a:solidFill>
              <a:latin typeface="Calibri"/>
              <a:cs typeface="Calibri"/>
            </a:endParaRPr>
          </a:p>
          <a:p>
            <a:pPr algn="ctr"/>
            <a:endParaRPr lang="en-US" sz="2200">
              <a:solidFill>
                <a:schemeClr val="tx1"/>
              </a:solidFill>
              <a:latin typeface="Calibri"/>
              <a:cs typeface="Calibri"/>
            </a:endParaRPr>
          </a:p>
        </p:txBody>
      </p:sp>
      <p:pic>
        <p:nvPicPr>
          <p:cNvPr id="38" name="Picture 43">
            <a:extLst>
              <a:ext uri="{FF2B5EF4-FFF2-40B4-BE49-F238E27FC236}">
                <a16:creationId xmlns:a16="http://schemas.microsoft.com/office/drawing/2014/main" id="{4391F60E-7ADB-E6F4-6388-9080537C2856}"/>
              </a:ext>
            </a:extLst>
          </p:cNvPr>
          <p:cNvPicPr>
            <a:picLocks noChangeAspect="1"/>
          </p:cNvPicPr>
          <p:nvPr/>
        </p:nvPicPr>
        <p:blipFill>
          <a:blip r:embed="rId18"/>
          <a:stretch>
            <a:fillRect/>
          </a:stretch>
        </p:blipFill>
        <p:spPr>
          <a:xfrm>
            <a:off x="19211030" y="23190360"/>
            <a:ext cx="4658257" cy="650495"/>
          </a:xfrm>
          <a:prstGeom prst="rect">
            <a:avLst/>
          </a:prstGeom>
        </p:spPr>
      </p:pic>
      <p:sp>
        <p:nvSpPr>
          <p:cNvPr id="44" name="Rectangle: Rounded Corners 43">
            <a:extLst>
              <a:ext uri="{FF2B5EF4-FFF2-40B4-BE49-F238E27FC236}">
                <a16:creationId xmlns:a16="http://schemas.microsoft.com/office/drawing/2014/main" id="{F34F568F-19A3-D59B-7475-B1428FC75F71}"/>
              </a:ext>
            </a:extLst>
          </p:cNvPr>
          <p:cNvSpPr/>
          <p:nvPr/>
        </p:nvSpPr>
        <p:spPr>
          <a:xfrm>
            <a:off x="19137745" y="24919536"/>
            <a:ext cx="5313870" cy="1708029"/>
          </a:xfrm>
          <a:prstGeom prst="roundRect">
            <a:avLst/>
          </a:prstGeom>
          <a:solidFill>
            <a:srgbClr val="D8F7D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200">
                <a:solidFill>
                  <a:schemeClr val="tx1"/>
                </a:solidFill>
                <a:latin typeface="Calibri"/>
                <a:ea typeface="+mn-lt"/>
                <a:cs typeface="+mn-lt"/>
              </a:rPr>
              <a:t>Expansion coefficients density function</a:t>
            </a:r>
          </a:p>
          <a:p>
            <a:pPr algn="ctr"/>
            <a:endParaRPr lang="en-US" sz="2200">
              <a:solidFill>
                <a:schemeClr val="tx1"/>
              </a:solidFill>
              <a:latin typeface="Calibri"/>
              <a:cs typeface="Calibri"/>
            </a:endParaRPr>
          </a:p>
        </p:txBody>
      </p:sp>
      <p:pic>
        <p:nvPicPr>
          <p:cNvPr id="45" name="Picture 45">
            <a:extLst>
              <a:ext uri="{FF2B5EF4-FFF2-40B4-BE49-F238E27FC236}">
                <a16:creationId xmlns:a16="http://schemas.microsoft.com/office/drawing/2014/main" id="{D09C66C8-A4BB-C21C-8C93-3C5994B65CA0}"/>
              </a:ext>
            </a:extLst>
          </p:cNvPr>
          <p:cNvPicPr>
            <a:picLocks noChangeAspect="1"/>
          </p:cNvPicPr>
          <p:nvPr/>
        </p:nvPicPr>
        <p:blipFill>
          <a:blip r:embed="rId19"/>
          <a:stretch>
            <a:fillRect/>
          </a:stretch>
        </p:blipFill>
        <p:spPr>
          <a:xfrm>
            <a:off x="19737456" y="25478427"/>
            <a:ext cx="4451228" cy="1043176"/>
          </a:xfrm>
          <a:prstGeom prst="rect">
            <a:avLst/>
          </a:prstGeom>
        </p:spPr>
      </p:pic>
      <p:sp>
        <p:nvSpPr>
          <p:cNvPr id="46" name="Rectangle: Rounded Corners 45">
            <a:extLst>
              <a:ext uri="{FF2B5EF4-FFF2-40B4-BE49-F238E27FC236}">
                <a16:creationId xmlns:a16="http://schemas.microsoft.com/office/drawing/2014/main" id="{C6348A17-D4F0-1556-2183-29D56DFFC4B4}"/>
              </a:ext>
            </a:extLst>
          </p:cNvPr>
          <p:cNvSpPr/>
          <p:nvPr/>
        </p:nvSpPr>
        <p:spPr>
          <a:xfrm>
            <a:off x="18430377" y="27766250"/>
            <a:ext cx="6866626" cy="1466490"/>
          </a:xfrm>
          <a:prstGeom prst="roundRect">
            <a:avLst/>
          </a:prstGeom>
          <a:solidFill>
            <a:srgbClr val="D8F7D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200" err="1">
                <a:solidFill>
                  <a:schemeClr val="tx1"/>
                </a:solidFill>
                <a:latin typeface="Calibri"/>
                <a:cs typeface="Calibri"/>
              </a:rPr>
              <a:t>Bispectrum</a:t>
            </a:r>
            <a:r>
              <a:rPr lang="en-US" sz="2200">
                <a:solidFill>
                  <a:schemeClr val="tx1"/>
                </a:solidFill>
                <a:latin typeface="Calibri"/>
                <a:cs typeface="Calibri"/>
              </a:rPr>
              <a:t> component for a chosen center atom</a:t>
            </a:r>
          </a:p>
        </p:txBody>
      </p:sp>
      <p:sp>
        <p:nvSpPr>
          <p:cNvPr id="47" name="TextBox 46">
            <a:extLst>
              <a:ext uri="{FF2B5EF4-FFF2-40B4-BE49-F238E27FC236}">
                <a16:creationId xmlns:a16="http://schemas.microsoft.com/office/drawing/2014/main" id="{6AC9E8D1-C78A-753C-71F5-2B4EB69DA853}"/>
              </a:ext>
            </a:extLst>
          </p:cNvPr>
          <p:cNvSpPr txBox="1"/>
          <p:nvPr/>
        </p:nvSpPr>
        <p:spPr>
          <a:xfrm>
            <a:off x="16071010" y="15172287"/>
            <a:ext cx="57969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cs typeface="Calibri"/>
              </a:rPr>
              <a:t>Framework for </a:t>
            </a:r>
            <a:r>
              <a:rPr lang="en-US" sz="2400" b="1" err="1">
                <a:latin typeface="Calibri"/>
                <a:cs typeface="Calibri"/>
              </a:rPr>
              <a:t>Bispectrum</a:t>
            </a:r>
            <a:r>
              <a:rPr lang="en-US" sz="2400" b="1">
                <a:latin typeface="Calibri"/>
                <a:cs typeface="Calibri"/>
              </a:rPr>
              <a:t> Calculation</a:t>
            </a:r>
          </a:p>
        </p:txBody>
      </p:sp>
      <p:pic>
        <p:nvPicPr>
          <p:cNvPr id="48" name="Picture 48">
            <a:extLst>
              <a:ext uri="{FF2B5EF4-FFF2-40B4-BE49-F238E27FC236}">
                <a16:creationId xmlns:a16="http://schemas.microsoft.com/office/drawing/2014/main" id="{DF755C96-981B-158E-3059-C225E4EC4418}"/>
              </a:ext>
            </a:extLst>
          </p:cNvPr>
          <p:cNvPicPr>
            <a:picLocks noChangeAspect="1"/>
          </p:cNvPicPr>
          <p:nvPr/>
        </p:nvPicPr>
        <p:blipFill>
          <a:blip r:embed="rId20"/>
          <a:stretch>
            <a:fillRect/>
          </a:stretch>
        </p:blipFill>
        <p:spPr>
          <a:xfrm>
            <a:off x="19038498" y="28312864"/>
            <a:ext cx="5814203" cy="653666"/>
          </a:xfrm>
          <a:prstGeom prst="rect">
            <a:avLst/>
          </a:prstGeom>
        </p:spPr>
      </p:pic>
      <p:sp>
        <p:nvSpPr>
          <p:cNvPr id="49" name="Arrow: Right 48">
            <a:extLst>
              <a:ext uri="{FF2B5EF4-FFF2-40B4-BE49-F238E27FC236}">
                <a16:creationId xmlns:a16="http://schemas.microsoft.com/office/drawing/2014/main" id="{21B87C51-73BE-B984-6C4D-86A60CE30A04}"/>
              </a:ext>
            </a:extLst>
          </p:cNvPr>
          <p:cNvSpPr/>
          <p:nvPr/>
        </p:nvSpPr>
        <p:spPr>
          <a:xfrm>
            <a:off x="19828751" y="16879716"/>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6F4E1F21-8BE0-85BC-3065-035AA67823A8}"/>
              </a:ext>
            </a:extLst>
          </p:cNvPr>
          <p:cNvSpPr/>
          <p:nvPr/>
        </p:nvSpPr>
        <p:spPr>
          <a:xfrm rot="5400000">
            <a:off x="21467769" y="20036985"/>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3B332B46-FC3A-CD14-54D0-16EE05F97C1B}"/>
              </a:ext>
            </a:extLst>
          </p:cNvPr>
          <p:cNvSpPr/>
          <p:nvPr/>
        </p:nvSpPr>
        <p:spPr>
          <a:xfrm rot="5400000">
            <a:off x="21485021" y="22262599"/>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73CC9724-39D2-9FCD-F074-3677A9FD574E}"/>
              </a:ext>
            </a:extLst>
          </p:cNvPr>
          <p:cNvSpPr/>
          <p:nvPr/>
        </p:nvSpPr>
        <p:spPr>
          <a:xfrm rot="5400000">
            <a:off x="21467768" y="29629558"/>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C9B41B4D-F4F2-7845-607E-24D64CB34EA2}"/>
              </a:ext>
            </a:extLst>
          </p:cNvPr>
          <p:cNvSpPr/>
          <p:nvPr/>
        </p:nvSpPr>
        <p:spPr>
          <a:xfrm rot="5400000">
            <a:off x="21467768" y="24315686"/>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237AEC77-DD70-A32D-CF3A-86BA39831688}"/>
              </a:ext>
            </a:extLst>
          </p:cNvPr>
          <p:cNvSpPr/>
          <p:nvPr/>
        </p:nvSpPr>
        <p:spPr>
          <a:xfrm rot="5400000">
            <a:off x="21520010" y="27075657"/>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2">
            <a:extLst>
              <a:ext uri="{FF2B5EF4-FFF2-40B4-BE49-F238E27FC236}">
                <a16:creationId xmlns:a16="http://schemas.microsoft.com/office/drawing/2014/main" id="{7A851F44-8297-8396-D0A0-938E4F402045}"/>
              </a:ext>
            </a:extLst>
          </p:cNvPr>
          <p:cNvPicPr>
            <a:picLocks noChangeAspect="1"/>
          </p:cNvPicPr>
          <p:nvPr/>
        </p:nvPicPr>
        <p:blipFill>
          <a:blip r:embed="rId21"/>
          <a:stretch>
            <a:fillRect/>
          </a:stretch>
        </p:blipFill>
        <p:spPr>
          <a:xfrm>
            <a:off x="20381444" y="30653208"/>
            <a:ext cx="2743199" cy="646204"/>
          </a:xfrm>
          <a:prstGeom prst="rect">
            <a:avLst/>
          </a:prstGeom>
        </p:spPr>
      </p:pic>
      <p:sp>
        <p:nvSpPr>
          <p:cNvPr id="22" name="TextBox 21">
            <a:extLst>
              <a:ext uri="{FF2B5EF4-FFF2-40B4-BE49-F238E27FC236}">
                <a16:creationId xmlns:a16="http://schemas.microsoft.com/office/drawing/2014/main" id="{0BF762F3-6DB1-2F66-BA0A-D173BACD1132}"/>
              </a:ext>
            </a:extLst>
          </p:cNvPr>
          <p:cNvSpPr txBox="1"/>
          <p:nvPr/>
        </p:nvSpPr>
        <p:spPr>
          <a:xfrm>
            <a:off x="30049684" y="25721258"/>
            <a:ext cx="11494000"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a:buChar char="•"/>
            </a:pPr>
            <a:r>
              <a:rPr lang="en-US" sz="2000" dirty="0">
                <a:latin typeface="Calibri"/>
                <a:ea typeface="+mn-lt"/>
                <a:cs typeface="+mn-lt"/>
              </a:rPr>
              <a:t>Code optimization: </a:t>
            </a:r>
            <a:r>
              <a:rPr lang="en-US" sz="2000" dirty="0" err="1">
                <a:latin typeface="Calibri"/>
                <a:ea typeface="+mn-lt"/>
                <a:cs typeface="+mn-lt"/>
              </a:rPr>
              <a:t>Bispectrum</a:t>
            </a:r>
            <a:r>
              <a:rPr lang="en-US" sz="2000" dirty="0">
                <a:latin typeface="Calibri"/>
                <a:ea typeface="+mn-lt"/>
                <a:cs typeface="+mn-lt"/>
              </a:rPr>
              <a:t> Class Function</a:t>
            </a:r>
            <a:endParaRPr lang="en-US">
              <a:latin typeface="Calibri"/>
              <a:ea typeface="+mn-lt"/>
              <a:cs typeface="+mn-lt"/>
            </a:endParaRPr>
          </a:p>
          <a:p>
            <a:pPr marL="342900" indent="-342900" algn="just">
              <a:buFont typeface="Arial"/>
              <a:buChar char="•"/>
            </a:pPr>
            <a:r>
              <a:rPr lang="en-US" sz="2000" dirty="0">
                <a:latin typeface="Calibri"/>
                <a:ea typeface="+mn-lt"/>
                <a:cs typeface="+mn-lt"/>
              </a:rPr>
              <a:t>Visualize relationship between </a:t>
            </a:r>
            <a:r>
              <a:rPr lang="en-US" sz="2000" dirty="0" err="1">
                <a:latin typeface="Calibri"/>
                <a:ea typeface="+mn-lt"/>
                <a:cs typeface="+mn-lt"/>
              </a:rPr>
              <a:t>bispectum</a:t>
            </a:r>
            <a:r>
              <a:rPr lang="en-US" sz="2000" dirty="0">
                <a:latin typeface="Calibri"/>
                <a:ea typeface="+mn-lt"/>
                <a:cs typeface="+mn-lt"/>
              </a:rPr>
              <a:t> component and band limit (j,j1,j2) </a:t>
            </a:r>
            <a:endParaRPr lang="en-US">
              <a:latin typeface="Calibri"/>
              <a:ea typeface="+mn-lt"/>
              <a:cs typeface="+mn-lt"/>
            </a:endParaRPr>
          </a:p>
          <a:p>
            <a:pPr marL="342900" indent="-342900" algn="just">
              <a:buFont typeface="Arial"/>
              <a:buChar char="•"/>
            </a:pPr>
            <a:r>
              <a:rPr lang="en-US" sz="2000" dirty="0">
                <a:latin typeface="Calibri"/>
                <a:cs typeface="Calibri"/>
              </a:rPr>
              <a:t>Study </a:t>
            </a:r>
            <a:r>
              <a:rPr lang="en-US" sz="2200" dirty="0">
                <a:latin typeface="Calibri"/>
                <a:ea typeface="+mn-lt"/>
                <a:cs typeface="+mn-lt"/>
              </a:rPr>
              <a:t>expansion density function in hyper-spherical harmonic</a:t>
            </a:r>
            <a:endParaRPr lang="en-US" sz="2000" dirty="0">
              <a:latin typeface="Calibri"/>
              <a:cs typeface="Calibri"/>
            </a:endParaRPr>
          </a:p>
          <a:p>
            <a:pPr marL="285750" indent="-285750" algn="just">
              <a:buFont typeface="Arial"/>
              <a:buChar char="•"/>
            </a:pPr>
            <a:r>
              <a:rPr lang="en-US" sz="2000" dirty="0" err="1">
                <a:latin typeface="Calibri"/>
                <a:ea typeface="+mn-lt"/>
                <a:cs typeface="+mn-lt"/>
              </a:rPr>
              <a:t>Campare</a:t>
            </a:r>
            <a:r>
              <a:rPr lang="en-US" sz="2000" dirty="0">
                <a:latin typeface="Calibri"/>
                <a:ea typeface="+mn-lt"/>
                <a:cs typeface="+mn-lt"/>
              </a:rPr>
              <a:t> </a:t>
            </a:r>
            <a:r>
              <a:rPr lang="en-US" sz="2000" dirty="0" err="1">
                <a:latin typeface="Calibri"/>
                <a:ea typeface="+mn-lt"/>
                <a:cs typeface="+mn-lt"/>
              </a:rPr>
              <a:t>bispectrum</a:t>
            </a:r>
            <a:r>
              <a:rPr lang="en-US" sz="2000" dirty="0">
                <a:latin typeface="Calibri"/>
                <a:ea typeface="+mn-lt"/>
                <a:cs typeface="+mn-lt"/>
              </a:rPr>
              <a:t> to other descriptors for input training: </a:t>
            </a:r>
            <a:endParaRPr lang="en-US">
              <a:latin typeface="Calibri"/>
              <a:cs typeface="Calibri"/>
            </a:endParaRPr>
          </a:p>
          <a:p>
            <a:pPr marL="2479675" lvl="1" indent="-285750" algn="just">
              <a:buFont typeface="Arial"/>
              <a:buChar char="•"/>
            </a:pPr>
            <a:r>
              <a:rPr lang="en-US" sz="2000" dirty="0">
                <a:latin typeface="Calibri"/>
                <a:ea typeface="+mn-lt"/>
                <a:cs typeface="+mn-lt"/>
              </a:rPr>
              <a:t>Atom-centered Symmetry Functions (ACSFs): descriptor of the local environment of each atom, these models can capture the complex relationships between the atomic positions and the electronic structure of the molecule, leading to accurate predictions of electronic properties.</a:t>
            </a:r>
            <a:endParaRPr lang="en-US">
              <a:latin typeface="Calibri"/>
              <a:cs typeface="Calibri"/>
            </a:endParaRPr>
          </a:p>
          <a:p>
            <a:pPr marL="2479675" lvl="1" indent="-285750" algn="just">
              <a:buFont typeface="Arial"/>
              <a:buChar char="•"/>
            </a:pPr>
            <a:r>
              <a:rPr lang="en-US" sz="2000" dirty="0">
                <a:latin typeface="Calibri"/>
                <a:ea typeface="+mn-lt"/>
                <a:cs typeface="+mn-lt"/>
              </a:rPr>
              <a:t>Coulomb matrix eigenvalues (CMEs) </a:t>
            </a:r>
            <a:endParaRPr lang="en-US">
              <a:latin typeface="Calibri"/>
              <a:cs typeface="Calibri"/>
            </a:endParaRPr>
          </a:p>
          <a:p>
            <a:pPr marL="2479675" lvl="1" indent="-285750" algn="just">
              <a:buFont typeface="Arial"/>
              <a:buChar char="•"/>
            </a:pPr>
            <a:r>
              <a:rPr lang="en-US" sz="2000" dirty="0">
                <a:latin typeface="Calibri"/>
                <a:ea typeface="+mn-lt"/>
                <a:cs typeface="+mn-lt"/>
              </a:rPr>
              <a:t>Bag of bond </a:t>
            </a:r>
            <a:endParaRPr lang="en-US">
              <a:latin typeface="Calibri"/>
            </a:endParaRPr>
          </a:p>
          <a:p>
            <a:pPr algn="l"/>
            <a:endParaRPr lang="en-US" dirty="0"/>
          </a:p>
        </p:txBody>
      </p:sp>
      <p:sp>
        <p:nvSpPr>
          <p:cNvPr id="36" name="Arrow: Right 35">
            <a:extLst>
              <a:ext uri="{FF2B5EF4-FFF2-40B4-BE49-F238E27FC236}">
                <a16:creationId xmlns:a16="http://schemas.microsoft.com/office/drawing/2014/main" id="{834B0965-6CFB-E39E-F285-3CC2C4A4ACA6}"/>
              </a:ext>
            </a:extLst>
          </p:cNvPr>
          <p:cNvSpPr/>
          <p:nvPr/>
        </p:nvSpPr>
        <p:spPr>
          <a:xfrm rot="5400000">
            <a:off x="21485022" y="17949391"/>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44E811C1-BC8A-882F-F93E-1C7B2482B9F6}"/>
              </a:ext>
            </a:extLst>
          </p:cNvPr>
          <p:cNvSpPr/>
          <p:nvPr/>
        </p:nvSpPr>
        <p:spPr>
          <a:xfrm>
            <a:off x="16050028" y="16161832"/>
            <a:ext cx="11340158" cy="1556079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60">
            <a:extLst>
              <a:ext uri="{FF2B5EF4-FFF2-40B4-BE49-F238E27FC236}">
                <a16:creationId xmlns:a16="http://schemas.microsoft.com/office/drawing/2014/main" id="{D8B06343-F91B-2EEE-15DE-59CAF92D6561}"/>
              </a:ext>
            </a:extLst>
          </p:cNvPr>
          <p:cNvPicPr>
            <a:picLocks noChangeAspect="1"/>
          </p:cNvPicPr>
          <p:nvPr/>
        </p:nvPicPr>
        <p:blipFill>
          <a:blip r:embed="rId22"/>
          <a:stretch>
            <a:fillRect/>
          </a:stretch>
        </p:blipFill>
        <p:spPr>
          <a:xfrm>
            <a:off x="8798312" y="13988251"/>
            <a:ext cx="4170555" cy="838249"/>
          </a:xfrm>
          <a:prstGeom prst="rect">
            <a:avLst/>
          </a:prstGeom>
        </p:spPr>
      </p:pic>
      <p:pic>
        <p:nvPicPr>
          <p:cNvPr id="61" name="Picture 63">
            <a:extLst>
              <a:ext uri="{FF2B5EF4-FFF2-40B4-BE49-F238E27FC236}">
                <a16:creationId xmlns:a16="http://schemas.microsoft.com/office/drawing/2014/main" id="{60DA352A-EB4C-DEC4-FBD9-3BD4CAD1FB5F}"/>
              </a:ext>
            </a:extLst>
          </p:cNvPr>
          <p:cNvPicPr>
            <a:picLocks noChangeAspect="1"/>
          </p:cNvPicPr>
          <p:nvPr/>
        </p:nvPicPr>
        <p:blipFill>
          <a:blip r:embed="rId23"/>
          <a:stretch>
            <a:fillRect/>
          </a:stretch>
        </p:blipFill>
        <p:spPr>
          <a:xfrm>
            <a:off x="2843563" y="14167154"/>
            <a:ext cx="4348972" cy="681161"/>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324CC2E-C767-443F-B50A-367093DA1FA4}">
  <we:reference id="WA200002290" version="1.0.0.3" store="en-US" storeType="omex"/>
  <we:alternateReferences/>
  <we:properties>
    <we:property name="sidebarState" value="&quot;[true,true,true,true]&quot;"/>
    <we:property name="userEmail" value="&quot;dtht2d@gmail.com&quot;"/>
    <we:property name="anonymousId" value="&quot;9e35753ad33f1625fab109b4a&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Flow</Template>
  <Application>Microsoft Office PowerPoint</Application>
  <PresentationFormat>Custom</PresentationFormat>
  <Slides>1</Slides>
  <Notes>0</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Flow</vt:lpstr>
      <vt:lpstr>PowerPoint Presentation</vt:lpstr>
    </vt:vector>
  </TitlesOfParts>
  <Company>UMKC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Information Services</dc:creator>
  <cp:revision>144</cp:revision>
  <cp:lastPrinted>2011-06-30T16:39:37Z</cp:lastPrinted>
  <dcterms:created xsi:type="dcterms:W3CDTF">2011-06-16T02:43:25Z</dcterms:created>
  <dcterms:modified xsi:type="dcterms:W3CDTF">2023-04-17T21:18:55Z</dcterms:modified>
</cp:coreProperties>
</file>